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74"/>
  </p:notesMasterIdLst>
  <p:handoutMasterIdLst>
    <p:handoutMasterId r:id="rId75"/>
  </p:handoutMasterIdLst>
  <p:sldIdLst>
    <p:sldId id="968" r:id="rId2"/>
    <p:sldId id="969" r:id="rId3"/>
    <p:sldId id="1039" r:id="rId4"/>
    <p:sldId id="1031" r:id="rId5"/>
    <p:sldId id="1107" r:id="rId6"/>
    <p:sldId id="1125" r:id="rId7"/>
    <p:sldId id="1129" r:id="rId8"/>
    <p:sldId id="1127" r:id="rId9"/>
    <p:sldId id="1132" r:id="rId10"/>
    <p:sldId id="1128" r:id="rId11"/>
    <p:sldId id="1148" r:id="rId12"/>
    <p:sldId id="1131" r:id="rId13"/>
    <p:sldId id="1145" r:id="rId14"/>
    <p:sldId id="1146" r:id="rId15"/>
    <p:sldId id="1147" r:id="rId16"/>
    <p:sldId id="1143" r:id="rId17"/>
    <p:sldId id="1178" r:id="rId18"/>
    <p:sldId id="1144" r:id="rId19"/>
    <p:sldId id="1149" r:id="rId20"/>
    <p:sldId id="1179" r:id="rId21"/>
    <p:sldId id="1151" r:id="rId22"/>
    <p:sldId id="1152" r:id="rId23"/>
    <p:sldId id="1153" r:id="rId24"/>
    <p:sldId id="1154" r:id="rId25"/>
    <p:sldId id="1155" r:id="rId26"/>
    <p:sldId id="1157" r:id="rId27"/>
    <p:sldId id="1164" r:id="rId28"/>
    <p:sldId id="1061" r:id="rId29"/>
    <p:sldId id="1054" r:id="rId30"/>
    <p:sldId id="1055" r:id="rId31"/>
    <p:sldId id="1062" r:id="rId32"/>
    <p:sldId id="1057" r:id="rId33"/>
    <p:sldId id="1058" r:id="rId34"/>
    <p:sldId id="1123" r:id="rId35"/>
    <p:sldId id="1063" r:id="rId36"/>
    <p:sldId id="1064" r:id="rId37"/>
    <p:sldId id="1065" r:id="rId38"/>
    <p:sldId id="1067" r:id="rId39"/>
    <p:sldId id="1073" r:id="rId40"/>
    <p:sldId id="1091" r:id="rId41"/>
    <p:sldId id="1130" r:id="rId42"/>
    <p:sldId id="1093" r:id="rId43"/>
    <p:sldId id="1094" r:id="rId44"/>
    <p:sldId id="1096" r:id="rId45"/>
    <p:sldId id="1097" r:id="rId46"/>
    <p:sldId id="1074" r:id="rId47"/>
    <p:sldId id="1075" r:id="rId48"/>
    <p:sldId id="1076" r:id="rId49"/>
    <p:sldId id="1077" r:id="rId50"/>
    <p:sldId id="1078" r:id="rId51"/>
    <p:sldId id="1079" r:id="rId52"/>
    <p:sldId id="1080" r:id="rId53"/>
    <p:sldId id="1081" r:id="rId54"/>
    <p:sldId id="1083" r:id="rId55"/>
    <p:sldId id="1084" r:id="rId56"/>
    <p:sldId id="1085" r:id="rId57"/>
    <p:sldId id="1086" r:id="rId58"/>
    <p:sldId id="1088" r:id="rId59"/>
    <p:sldId id="1082" r:id="rId60"/>
    <p:sldId id="1089" r:id="rId61"/>
    <p:sldId id="1087" r:id="rId62"/>
    <p:sldId id="1090" r:id="rId63"/>
    <p:sldId id="1180" r:id="rId64"/>
    <p:sldId id="1100" r:id="rId65"/>
    <p:sldId id="1133" r:id="rId66"/>
    <p:sldId id="1134" r:id="rId67"/>
    <p:sldId id="1135" r:id="rId68"/>
    <p:sldId id="1136" r:id="rId69"/>
    <p:sldId id="1137" r:id="rId70"/>
    <p:sldId id="1138" r:id="rId71"/>
    <p:sldId id="1141" r:id="rId72"/>
    <p:sldId id="1142" r:id="rId73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Kerzner" initials="MK" lastIdx="1" clrIdx="0">
    <p:extLst/>
  </p:cmAuthor>
  <p:cmAuthor id="2" name="Mary Beth Conlee" initials="MBC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7E5BC7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9" autoAdjust="0"/>
    <p:restoredTop sz="77372" autoAdjust="0"/>
  </p:normalViewPr>
  <p:slideViewPr>
    <p:cSldViewPr>
      <p:cViewPr varScale="1">
        <p:scale>
          <a:sx n="71" d="100"/>
          <a:sy n="71" d="100"/>
        </p:scale>
        <p:origin x="1552" y="168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8384"/>
    </p:cViewPr>
  </p:sorterViewPr>
  <p:notesViewPr>
    <p:cSldViewPr>
      <p:cViewPr>
        <p:scale>
          <a:sx n="50" d="100"/>
          <a:sy n="50" d="100"/>
        </p:scale>
        <p:origin x="3331" y="264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20150115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8298" name="Rectangle 26"/>
          <p:cNvSpPr>
            <a:spLocks noGrp="1" noChangeArrowheads="1"/>
          </p:cNvSpPr>
          <p:nvPr>
            <p:ph type="dt" idx="1"/>
          </p:nvPr>
        </p:nvSpPr>
        <p:spPr bwMode="auto">
          <a:xfrm>
            <a:off x="322263" y="9371013"/>
            <a:ext cx="846137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20150115</a:t>
            </a:r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4" name="Rectangle 4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22263" y="74613"/>
            <a:ext cx="2847975" cy="1714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60438" eaLnBrk="0" hangingPunct="0">
              <a:defRPr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379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9202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0919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1640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Ways to Determine Distance between</a:t>
            </a:r>
            <a:r>
              <a:rPr lang="en-US" baseline="0" dirty="0"/>
              <a:t> points</a:t>
            </a:r>
            <a:endParaRPr lang="en-US" dirty="0"/>
          </a:p>
          <a:p>
            <a:pPr lvl="1"/>
            <a:r>
              <a:rPr lang="en-US" dirty="0"/>
              <a:t>Euclidian distance – (most obvious) Euclidian, which takes the distance in Euclidian space</a:t>
            </a:r>
          </a:p>
          <a:p>
            <a:pPr lvl="1"/>
            <a:r>
              <a:rPr lang="en-US" dirty="0"/>
              <a:t>Cosine Distance – cosine of angle between vectors – ignores magnitude</a:t>
            </a:r>
          </a:p>
          <a:p>
            <a:pPr lvl="1"/>
            <a:r>
              <a:rPr lang="en-US" dirty="0"/>
              <a:t>Manhattan distance: Effectively counts the number of square blocks one would “walk” to get there without cutting corners.</a:t>
            </a:r>
          </a:p>
          <a:p>
            <a:pPr lvl="1"/>
            <a:r>
              <a:rPr lang="en-US" dirty="0" err="1"/>
              <a:t>Tanimoto</a:t>
            </a:r>
            <a:r>
              <a:rPr lang="en-US" dirty="0"/>
              <a:t> distance  Take both angle and magnitude into account.</a:t>
            </a:r>
          </a:p>
          <a:p>
            <a:endParaRPr lang="en-US" dirty="0"/>
          </a:p>
          <a:p>
            <a:r>
              <a:rPr lang="en-US" dirty="0"/>
              <a:t>Most algorithms attempt to balance the</a:t>
            </a:r>
          </a:p>
          <a:p>
            <a:pPr lvl="1"/>
            <a:r>
              <a:rPr lang="en-US" dirty="0"/>
              <a:t>Magnitude</a:t>
            </a:r>
          </a:p>
          <a:p>
            <a:pPr lvl="1"/>
            <a:r>
              <a:rPr lang="en-US" dirty="0"/>
              <a:t>Angle</a:t>
            </a:r>
          </a:p>
          <a:p>
            <a:pPr lvl="1"/>
            <a:endParaRPr lang="en-US" dirty="0"/>
          </a:p>
          <a:p>
            <a:endParaRPr lang="en-US" dirty="0">
              <a:ea typeface="ＭＳ Ｐゴシック"/>
              <a:cs typeface="ＭＳ Ｐゴシック"/>
            </a:endParaRPr>
          </a:p>
          <a:p>
            <a:pPr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01854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Hierarchical Clustering is a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cluster analysis that seeks to build a hierarchy of clusters.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None/>
              <a:tabLst/>
              <a:defRPr/>
            </a:pP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2203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7251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0743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95988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Elbow method is basically plotting “variance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” % of a data against number of clusters and find the point after which  adding more clusters will not make a huge difference. That is called Elbow method. </a:t>
            </a: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23568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>
                <a:latin typeface="Times New Roman" pitchFamily="18" charset="0"/>
                <a:ea typeface="ＭＳ Ｐゴシック"/>
                <a:cs typeface="ＭＳ Ｐゴシック"/>
              </a:rPr>
              <a:t>KMeansModel</a:t>
            </a: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is a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clustering model for K-means. Each point belongs to the cluster with the closest center. </a:t>
            </a:r>
          </a:p>
          <a:p>
            <a:pPr lvl="1"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Method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Predict maps given points to their cluster indices. Returns the cluster index that a given point belongs to. </a:t>
            </a:r>
          </a:p>
          <a:p>
            <a:pPr lvl="1" eaLnBrk="1" hangingPunct="1"/>
            <a:endParaRPr lang="en-US" baseline="0" dirty="0">
              <a:latin typeface="Times New Roman" pitchFamily="18" charset="0"/>
              <a:ea typeface="ＭＳ Ｐゴシック"/>
              <a:cs typeface="ＭＳ Ｐゴシック"/>
            </a:endParaRPr>
          </a:p>
          <a:p>
            <a:pPr lvl="0"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94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379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A9ED62-AA44-4EE7-ACDD-ED28D75BE3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3867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58903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2457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824471-65A7-4119-918B-422A3BB411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33118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85711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SGD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– Stochastic Gradient Descent – is a learning algorithm for large data – helps with optimization of risk. </a:t>
            </a:r>
          </a:p>
          <a:p>
            <a:pPr eaLnBrk="1" hangingPunct="1"/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SGD is used when companies don’t have time to “train” to handle or solve a problem. </a:t>
            </a:r>
          </a:p>
          <a:p>
            <a:pPr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64094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85368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8514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61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: A</a:t>
            </a:r>
            <a:r>
              <a:rPr lang="en-US" baseline="0" dirty="0"/>
              <a:t> shepherd who cried wolf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6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www.dataschool.io</a:t>
            </a:r>
            <a:r>
              <a:rPr lang="en-US" dirty="0"/>
              <a:t>/simple-guide-to-confusion-matrix-terminology/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68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www.dataschool.io</a:t>
            </a:r>
            <a:r>
              <a:rPr lang="en-US"/>
              <a:t>/simple-guide-to-confusion-matrix-terminology/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92864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www.dataschool.io</a:t>
            </a:r>
            <a:r>
              <a:rPr lang="en-US"/>
              <a:t>/simple-guide-to-confusion-matrix-terminology/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www.dataschool.io</a:t>
            </a:r>
            <a:r>
              <a:rPr lang="en-US" dirty="0"/>
              <a:t>/simple-guide-to-confusion-matrix-terminology/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Positive_and_negative_predictive_values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79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endParaRPr lang="en-US" dirty="0"/>
          </a:p>
          <a:p>
            <a:pPr marL="168275" marR="0" indent="-1682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Char char="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www.dataschool.io</a:t>
            </a:r>
            <a:r>
              <a:rPr lang="en-US" dirty="0"/>
              <a:t>/roc-curves-and-</a:t>
            </a:r>
            <a:r>
              <a:rPr lang="en-US" dirty="0" err="1"/>
              <a:t>auc</a:t>
            </a:r>
            <a:r>
              <a:rPr lang="en-US" dirty="0"/>
              <a:t>-explained/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credit</a:t>
            </a:r>
            <a:r>
              <a:rPr lang="en-US" baseline="0" dirty="0"/>
              <a:t> (CC) : https://</a:t>
            </a:r>
            <a:r>
              <a:rPr lang="en-US" baseline="0" dirty="0" err="1"/>
              <a:t>commons.wikimedia.org</a:t>
            </a:r>
            <a:r>
              <a:rPr lang="en-US" baseline="0" dirty="0"/>
              <a:t>/wiki/File:ROC_space-2.png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35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=21Igj5Pr6u4</a:t>
            </a:r>
          </a:p>
          <a:p>
            <a:r>
              <a:rPr lang="en-US" dirty="0"/>
              <a:t>http://</a:t>
            </a:r>
            <a:r>
              <a:rPr lang="en-US" dirty="0" err="1"/>
              <a:t>gim.unmc.edu</a:t>
            </a:r>
            <a:r>
              <a:rPr lang="en-US" dirty="0"/>
              <a:t>/</a:t>
            </a:r>
            <a:r>
              <a:rPr lang="en-US" dirty="0" err="1"/>
              <a:t>dxtests</a:t>
            </a:r>
            <a:r>
              <a:rPr lang="en-US" dirty="0"/>
              <a:t>/roc3.htm</a:t>
            </a:r>
          </a:p>
          <a:p>
            <a:endParaRPr lang="en-US" dirty="0"/>
          </a:p>
          <a:p>
            <a:pPr marL="168275" marR="0" indent="-1682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Char char=""/>
              <a:tabLst/>
              <a:defRPr/>
            </a:pPr>
            <a:r>
              <a:rPr lang="en-US" dirty="0"/>
              <a:t>Image credit (CC) : http://</a:t>
            </a:r>
            <a:r>
              <a:rPr lang="en-US" dirty="0" err="1"/>
              <a:t>gim.unmc.edu</a:t>
            </a:r>
            <a:r>
              <a:rPr lang="en-US" dirty="0"/>
              <a:t>/</a:t>
            </a:r>
            <a:r>
              <a:rPr lang="en-US" dirty="0" err="1"/>
              <a:t>dxtests</a:t>
            </a:r>
            <a:r>
              <a:rPr lang="en-US" dirty="0"/>
              <a:t>/roc3.htm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ElephantScale.com.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9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2457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824471-65A7-4119-918B-422A3BB411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29585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7946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19172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This is a matrix of users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and items. Users in rows and items in columns. </a:t>
            </a:r>
          </a:p>
          <a:p>
            <a:pPr eaLnBrk="1" hangingPunct="1"/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When a user rates a item, that particular cell gets filled. Lot of empty cells – sparse matrix. </a:t>
            </a:r>
          </a:p>
          <a:p>
            <a:pPr eaLnBrk="1" hangingPunct="1"/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Source: https://</a:t>
            </a:r>
            <a:r>
              <a:rPr lang="en-US" baseline="0" dirty="0" err="1">
                <a:latin typeface="Times New Roman" pitchFamily="18" charset="0"/>
                <a:ea typeface="ＭＳ Ｐゴシック"/>
                <a:cs typeface="ＭＳ Ｐゴシック"/>
              </a:rPr>
              <a:t>cran.r-project.org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/web/packages/</a:t>
            </a:r>
            <a:r>
              <a:rPr lang="en-US" baseline="0" dirty="0" err="1">
                <a:latin typeface="Times New Roman" pitchFamily="18" charset="0"/>
                <a:ea typeface="ＭＳ Ｐゴシック"/>
                <a:cs typeface="ＭＳ Ｐゴシック"/>
              </a:rPr>
              <a:t>recommenderlab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/vignettes/</a:t>
            </a:r>
            <a:r>
              <a:rPr lang="en-US" baseline="0">
                <a:latin typeface="Times New Roman" pitchFamily="18" charset="0"/>
                <a:ea typeface="ＭＳ Ｐゴシック"/>
                <a:cs typeface="ＭＳ Ｐゴシック"/>
              </a:rPr>
              <a:t>recommenderlab.pdf</a:t>
            </a: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49518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Normalizing addresses discrepancy on scales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of each of the raters. </a:t>
            </a: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20467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7767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1280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A7EA8-E0A1-4D7A-A141-982686C6DC2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There are five types of Linear Models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– neural network being one of them. </a:t>
            </a:r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SVM – Support Vector Machine</a:t>
            </a:r>
            <a:r>
              <a:rPr lang="en-US" baseline="0" dirty="0">
                <a:latin typeface="Times New Roman" pitchFamily="18" charset="0"/>
                <a:ea typeface="ＭＳ Ｐゴシック"/>
                <a:cs typeface="ＭＳ Ｐゴシック"/>
              </a:rPr>
              <a:t> – algorithm for linearly separable binary data set </a:t>
            </a:r>
          </a:p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Collaborative Filtering - </a:t>
            </a:r>
          </a:p>
          <a:p>
            <a:pPr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23657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11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2457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824471-65A7-4119-918B-422A3BB411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To read the file use either</a:t>
            </a:r>
          </a:p>
          <a:p>
            <a:pPr marL="574675" lvl="2" indent="0" eaLnBrk="1" hangingPunct="1">
              <a:buNone/>
            </a:pPr>
            <a:r>
              <a:rPr lang="en-US" sz="1100" dirty="0">
                <a:latin typeface="Lucida Sans Typewriter"/>
                <a:ea typeface="ＭＳ Ｐゴシック"/>
              </a:rPr>
              <a:t>less </a:t>
            </a:r>
            <a:r>
              <a:rPr lang="en-US" sz="1100" dirty="0" err="1">
                <a:latin typeface="Lucida Sans Typewriter"/>
                <a:ea typeface="ＭＳ Ｐゴシック"/>
              </a:rPr>
              <a:t>README.txt</a:t>
            </a:r>
            <a:endParaRPr lang="en-US" sz="1100" dirty="0">
              <a:latin typeface="Lucida Sans Typewriter"/>
              <a:ea typeface="ＭＳ Ｐゴシック"/>
            </a:endParaRPr>
          </a:p>
          <a:p>
            <a:pPr marL="574675" lvl="2" indent="0" eaLnBrk="1" hangingPunct="1">
              <a:buNone/>
            </a:pPr>
            <a:r>
              <a:rPr lang="en-US" sz="1100" dirty="0" err="1">
                <a:latin typeface="Lucida Sans Typewriter"/>
                <a:ea typeface="ＭＳ Ｐゴシック"/>
              </a:rPr>
              <a:t>nano</a:t>
            </a:r>
            <a:r>
              <a:rPr lang="en-US" sz="1100" dirty="0">
                <a:latin typeface="Lucida Sans Typewriter"/>
                <a:ea typeface="ＭＳ Ｐゴシック"/>
              </a:rPr>
              <a:t> </a:t>
            </a:r>
            <a:r>
              <a:rPr lang="en-US" sz="1100" dirty="0" err="1">
                <a:latin typeface="Lucida Sans Typewriter"/>
                <a:ea typeface="ＭＳ Ｐゴシック"/>
              </a:rPr>
              <a:t>README.txt</a:t>
            </a:r>
            <a:endParaRPr lang="en-US" sz="1100" dirty="0">
              <a:latin typeface="Lucida Sans Typewriter"/>
              <a:ea typeface="ＭＳ Ｐゴシック"/>
            </a:endParaRPr>
          </a:p>
          <a:p>
            <a:pPr marL="574675" lvl="2" indent="0" eaLnBrk="1" hangingPunct="1">
              <a:buNone/>
            </a:pPr>
            <a:endParaRPr lang="en-US" sz="1100" dirty="0">
              <a:latin typeface="Lucida Sans Typewriter"/>
              <a:ea typeface="ＭＳ Ｐゴシック"/>
            </a:endParaRPr>
          </a:p>
          <a:p>
            <a:pPr marL="0" lvl="0" indent="-1588" eaLnBrk="1" hangingPunct="1">
              <a:buNone/>
            </a:pPr>
            <a:r>
              <a:rPr lang="en-US" sz="1100" dirty="0">
                <a:latin typeface="Lucida Sans Typewriter"/>
                <a:ea typeface="ＭＳ Ｐゴシック"/>
              </a:rPr>
              <a:t>Image</a:t>
            </a:r>
            <a:r>
              <a:rPr lang="en-US" sz="1100" baseline="0" dirty="0">
                <a:latin typeface="Lucida Sans Typewriter"/>
                <a:ea typeface="ＭＳ Ｐゴシック"/>
              </a:rPr>
              <a:t> credit: simpsonswiki.com</a:t>
            </a:r>
            <a:endParaRPr lang="en-US" sz="1100" dirty="0">
              <a:latin typeface="Lucida Sans Typewriter"/>
              <a:ea typeface="ＭＳ Ｐゴシック"/>
            </a:endParaRPr>
          </a:p>
          <a:p>
            <a:pPr lvl="1" eaLnBrk="1" hangingPunct="1"/>
            <a:endParaRPr lang="en-US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7555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© ElephantScale 2016-17.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067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adopted with thanks to</a:t>
            </a:r>
            <a:r>
              <a:rPr lang="en-US" baseline="0" dirty="0"/>
              <a:t>: https://</a:t>
            </a:r>
            <a:r>
              <a:rPr lang="en-US" baseline="0" dirty="0" err="1"/>
              <a:t>georgemdallas.wordpress.com</a:t>
            </a:r>
            <a:r>
              <a:rPr lang="en-US" baseline="0" dirty="0"/>
              <a:t>/2013/10/30/principal-component-analysis-4-dummies-eigenvectors-eigenvalues-and-dimension-reduction/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 Scale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adopted with thanks to</a:t>
            </a:r>
            <a:r>
              <a:rPr lang="en-US" baseline="0" dirty="0"/>
              <a:t>: https://</a:t>
            </a:r>
            <a:r>
              <a:rPr lang="en-US" baseline="0" dirty="0" err="1"/>
              <a:t>georgemdallas.wordpress.com</a:t>
            </a:r>
            <a:r>
              <a:rPr lang="en-US" baseline="0" dirty="0"/>
              <a:t>/2013/10/30/principal-component-analysis-4-dummies-eigenvectors-eigenvalues-and-dimension-reduction/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 Scale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adopted with thanks to</a:t>
            </a:r>
            <a:r>
              <a:rPr lang="en-US" baseline="0" dirty="0"/>
              <a:t>: https://</a:t>
            </a:r>
            <a:r>
              <a:rPr lang="en-US" baseline="0" dirty="0" err="1"/>
              <a:t>georgemdallas.wordpress.com</a:t>
            </a:r>
            <a:r>
              <a:rPr lang="en-US" baseline="0" dirty="0"/>
              <a:t>/2013/10/30/principal-component-analysis-4-dummies-eigenvectors-eigenvalues-and-dimension-reduction/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2017 Elephant Scale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3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9421A-94C8-483D-9AD3-14634246C1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</a:t>
            </a:r>
            <a:r>
              <a:rPr lang="en-US" dirty="0" err="1"/>
              <a:t>ElephantScale</a:t>
            </a:r>
            <a:r>
              <a:rPr lang="en-US" dirty="0"/>
              <a:t> 2016-17.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</a:t>
            </a:r>
            <a:r>
              <a:rPr lang="en-US" dirty="0" err="1"/>
              <a:t>ElephantScale</a:t>
            </a:r>
            <a:r>
              <a:rPr lang="en-US" dirty="0"/>
              <a:t> 2016-17.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</a:t>
            </a:r>
            <a:r>
              <a:rPr lang="en-US" dirty="0" err="1"/>
              <a:t>ElephantScale</a:t>
            </a:r>
            <a:r>
              <a:rPr lang="en-US" dirty="0"/>
              <a:t> 2016-17.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dt" sz="half" idx="2"/>
          </p:nvPr>
        </p:nvSpPr>
        <p:spPr bwMode="hidden">
          <a:xfrm>
            <a:off x="28575" y="6580188"/>
            <a:ext cx="938213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581721" y="6553200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552700" y="6605587"/>
            <a:ext cx="44196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</a:t>
            </a:r>
            <a:r>
              <a:rPr lang="en-US" dirty="0" err="1"/>
              <a:t>ElephantScale</a:t>
            </a:r>
            <a:r>
              <a:rPr lang="en-US" dirty="0"/>
              <a:t> 2016-17.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Scikit</a:t>
            </a:r>
            <a:r>
              <a:rPr lang="en-US" sz="4000" dirty="0">
                <a:ea typeface="ＭＳ Ｐゴシック"/>
                <a:cs typeface="ＭＳ Ｐゴシック"/>
              </a:rPr>
              <a:t>-learn Introduction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72426"/>
            <a:ext cx="6472238" cy="259205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/>
              <a:t>Recommendations</a:t>
            </a:r>
          </a:p>
          <a:p>
            <a:pPr marL="404813" lvl="1" indent="0" algn="r">
              <a:buNone/>
            </a:pPr>
            <a:r>
              <a:rPr lang="en-US" sz="2800" dirty="0"/>
              <a:t>Classifications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1672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7189-E24F-1548-996A-208290E5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859F-577D-6441-BE1A-D40F8C9A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Estimators can also have a predict() method</a:t>
            </a:r>
          </a:p>
          <a:p>
            <a:r>
              <a:rPr lang="en-US" dirty="0"/>
              <a:t>Used for predicting results of a model</a:t>
            </a:r>
          </a:p>
          <a:p>
            <a:r>
              <a:rPr lang="en-US" dirty="0"/>
              <a:t>An example classification model using a SVM: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39D0-02B1-CC4E-878F-4FDBD25C8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7B46D-94D6-684A-AECA-D9175E344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174BF17-255D-9743-B5AC-D26497B61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08" y="2514600"/>
            <a:ext cx="8269513" cy="193899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from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sklearn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svm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clf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svm.SVC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(gamma=0.001, C=100.)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clf.fit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(data, label)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clf.predict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([1,2]))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array([3, 4]) # Prediction output </a:t>
            </a:r>
          </a:p>
        </p:txBody>
      </p:sp>
    </p:spTree>
    <p:extLst>
      <p:ext uri="{BB962C8B-B14F-4D97-AF65-F5344CB8AC3E}">
        <p14:creationId xmlns:p14="http://schemas.microsoft.com/office/powerpoint/2010/main" val="378542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D6C1-9512-114B-8637-EE2893CE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5CC87-5963-DE46-976D-B43C04553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runs on Feature Vectors stored as </a:t>
            </a:r>
            <a:r>
              <a:rPr lang="en-US" dirty="0" err="1"/>
              <a:t>ndArrays</a:t>
            </a:r>
            <a:endParaRPr lang="en-US" dirty="0"/>
          </a:p>
          <a:p>
            <a:r>
              <a:rPr lang="en-US" dirty="0"/>
              <a:t>Pandas series can be converted to </a:t>
            </a:r>
            <a:r>
              <a:rPr lang="en-US" dirty="0" err="1"/>
              <a:t>NdArrays</a:t>
            </a:r>
            <a:r>
              <a:rPr lang="en-US" dirty="0"/>
              <a:t> is they are numeric (usually float64)</a:t>
            </a:r>
          </a:p>
          <a:p>
            <a:r>
              <a:rPr lang="en-US" dirty="0"/>
              <a:t>We need to extract columns from Pandas </a:t>
            </a:r>
            <a:r>
              <a:rPr lang="en-US" dirty="0" err="1"/>
              <a:t>dataframe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Convert them to </a:t>
            </a:r>
            <a:r>
              <a:rPr lang="en-US" dirty="0" err="1"/>
              <a:t>ndarrays</a:t>
            </a:r>
            <a:endParaRPr lang="en-US" dirty="0"/>
          </a:p>
          <a:p>
            <a:r>
              <a:rPr lang="en-US" dirty="0"/>
              <a:t>But how do we do that?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4688F-4A4D-E347-B1F4-ECFA0348A6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66AA4-768D-E843-B677-2D2E7FF98C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8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EBEC-9843-7042-A55D-83198C33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C3F4-265E-EB42-938C-F54DBBD3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run on </a:t>
            </a:r>
            <a:r>
              <a:rPr lang="en-US" dirty="0" err="1"/>
              <a:t>ndarrays</a:t>
            </a:r>
            <a:r>
              <a:rPr lang="en-US" dirty="0"/>
              <a:t> and matrices of type float64</a:t>
            </a:r>
          </a:p>
          <a:p>
            <a:pPr lvl="1"/>
            <a:r>
              <a:rPr lang="en-US" dirty="0"/>
              <a:t>Bool, int64 will be </a:t>
            </a:r>
            <a:r>
              <a:rPr lang="en-US" dirty="0" err="1"/>
              <a:t>upcasted</a:t>
            </a:r>
            <a:r>
              <a:rPr lang="en-US" dirty="0"/>
              <a:t> to float64</a:t>
            </a:r>
          </a:p>
          <a:p>
            <a:r>
              <a:rPr lang="en-US" dirty="0"/>
              <a:t>Your data may have string or categorical variables</a:t>
            </a:r>
          </a:p>
          <a:p>
            <a:pPr lvl="1"/>
            <a:r>
              <a:rPr lang="en-US" dirty="0"/>
              <a:t>What to do?</a:t>
            </a:r>
          </a:p>
          <a:p>
            <a:r>
              <a:rPr lang="en-US" dirty="0"/>
              <a:t>For a label: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LabelEncoder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Will convert label into integer value and back.</a:t>
            </a:r>
          </a:p>
          <a:p>
            <a:r>
              <a:rPr lang="en-US" dirty="0"/>
              <a:t>For a column:</a:t>
            </a:r>
          </a:p>
          <a:p>
            <a:pPr lvl="1"/>
            <a:r>
              <a:rPr lang="en-US" dirty="0"/>
              <a:t>Have to convert into a numeric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CAEF-9ADE-EF45-B884-B55A6D32EB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6D298-DFF2-454B-B5B7-77D79E3A36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3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648A-8536-DE46-AF50-8C049BA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6533A-2F4E-5C40-B535-D7870982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Factorization</a:t>
            </a:r>
          </a:p>
          <a:p>
            <a:pPr lvl="1"/>
            <a:r>
              <a:rPr lang="en-US" dirty="0"/>
              <a:t>Call </a:t>
            </a:r>
            <a:r>
              <a:rPr lang="en-US" dirty="0" err="1"/>
              <a:t>pd.factorize</a:t>
            </a:r>
            <a:r>
              <a:rPr lang="en-US" dirty="0"/>
              <a:t>() on the dimension</a:t>
            </a:r>
          </a:p>
          <a:p>
            <a:pPr lvl="1"/>
            <a:r>
              <a:rPr lang="en-US" dirty="0"/>
              <a:t>Will assign an integer to each unique value</a:t>
            </a:r>
          </a:p>
          <a:p>
            <a:pPr lvl="1"/>
            <a:r>
              <a:rPr lang="en-US" dirty="0"/>
              <a:t>E.g. (red = 1, green = 2…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Problems with Factorization</a:t>
            </a:r>
          </a:p>
          <a:p>
            <a:pPr lvl="1"/>
            <a:r>
              <a:rPr lang="en-US" dirty="0"/>
              <a:t>Number may not be meaningful in any way (arbitrary)</a:t>
            </a:r>
          </a:p>
          <a:p>
            <a:pPr lvl="1"/>
            <a:r>
              <a:rPr lang="en-US" dirty="0"/>
              <a:t>Model may try to infer something about ordering.</a:t>
            </a:r>
          </a:p>
          <a:p>
            <a:pPr lvl="1"/>
            <a:r>
              <a:rPr lang="en-US" dirty="0"/>
              <a:t>Model may not understand that these are discrete values</a:t>
            </a:r>
          </a:p>
          <a:p>
            <a:pPr lvl="1"/>
            <a:r>
              <a:rPr lang="en-US" dirty="0"/>
              <a:t>Model may infer some correlation </a:t>
            </a:r>
            <a:r>
              <a:rPr lang="en-US" dirty="0" err="1"/>
              <a:t>beween</a:t>
            </a:r>
            <a:r>
              <a:rPr lang="en-US" dirty="0"/>
              <a:t> values.</a:t>
            </a:r>
          </a:p>
          <a:p>
            <a:pPr lvl="1"/>
            <a:r>
              <a:rPr lang="en-US" dirty="0"/>
              <a:t>“Finding signal in the noise” – can lead to bad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F4FFC-B533-EB44-AB7A-E3E08327B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23056-DD91-E448-B7CD-04D3788F8C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4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719C-BA3E-8442-B0F5-E0E1305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Dummy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6094-73F6-904F-BADA-68D2B8FC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Dummy Variables</a:t>
            </a:r>
          </a:p>
          <a:p>
            <a:pPr lvl="1"/>
            <a:r>
              <a:rPr lang="en-US" dirty="0"/>
              <a:t>Aka One Hot Encoding</a:t>
            </a:r>
          </a:p>
          <a:p>
            <a:pPr lvl="1"/>
            <a:r>
              <a:rPr lang="en-US" dirty="0"/>
              <a:t>This will generate One hot encoded features.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6C668-B7B1-F546-9977-F525AF427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CDE8-AFF4-394F-9A83-7DC677499F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6FD1810-2E24-B847-8150-A49620CCA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08" y="2514600"/>
            <a:ext cx="8269513" cy="2677656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from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sklearn.preprocessing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OneHotEncoder</a:t>
            </a:r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fact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pd.factorize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(dimensions)</a:t>
            </a:r>
          </a:p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OneHotEncoder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().fit(fact).transform(fact)</a:t>
            </a: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defTabSz="288925"/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9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B393-61A6-D14C-8F57-72D99A6C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3: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4B97-41C7-0945-9E1B-FAEEBB7B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the category into a real-world number</a:t>
            </a:r>
          </a:p>
          <a:p>
            <a:r>
              <a:rPr lang="en-US" dirty="0"/>
              <a:t>Example colors:</a:t>
            </a:r>
          </a:p>
          <a:p>
            <a:pPr lvl="1"/>
            <a:r>
              <a:rPr lang="en-US" dirty="0"/>
              <a:t>Red = 450MHz</a:t>
            </a:r>
          </a:p>
          <a:p>
            <a:pPr lvl="1"/>
            <a:r>
              <a:rPr lang="en-US" dirty="0"/>
              <a:t>Green … </a:t>
            </a:r>
          </a:p>
          <a:p>
            <a:pPr lvl="1"/>
            <a:endParaRPr lang="en-US" dirty="0"/>
          </a:p>
          <a:p>
            <a:r>
              <a:rPr lang="en-US" dirty="0"/>
              <a:t>Usually join (</a:t>
            </a:r>
            <a:r>
              <a:rPr lang="en-US" dirty="0" err="1"/>
              <a:t>pd.merge</a:t>
            </a:r>
            <a:r>
              <a:rPr lang="en-US" dirty="0"/>
              <a:t>) to a ”lookup table”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C61A-2A9D-F347-BE28-9548A5ECE2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4511-7726-5D4E-A95E-EB18697950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2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718F-FA0B-264F-876E-416E32E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and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66C5-51BD-8D4F-B33A-169436190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data needs to be cleaned up and transformed before creating features</a:t>
            </a:r>
          </a:p>
          <a:p>
            <a:r>
              <a:rPr lang="en-US" dirty="0"/>
              <a:t>Scaling</a:t>
            </a:r>
          </a:p>
          <a:p>
            <a:pPr lvl="1"/>
            <a:r>
              <a:rPr lang="en-US" dirty="0" err="1"/>
              <a:t>StandardScaler</a:t>
            </a:r>
            <a:r>
              <a:rPr lang="en-US" dirty="0"/>
              <a:t> class will scale data down</a:t>
            </a:r>
          </a:p>
          <a:p>
            <a:pPr lvl="1"/>
            <a:r>
              <a:rPr lang="en-US" dirty="0"/>
              <a:t>Remove high magnitude data</a:t>
            </a:r>
          </a:p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Will use Z-scoring to norm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5E9A1-926D-5045-8D9A-A0E8D4B40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F383-F9BA-F642-8AA0-D47F277ECA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2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>
                <a:ea typeface="ＭＳ Ｐゴシック"/>
                <a:cs typeface="ＭＳ Ｐゴシック"/>
              </a:rPr>
              <a:t>Data Whitening (PCA)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59726"/>
            <a:ext cx="6472238" cy="3109119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b="1" dirty="0">
                <a:solidFill>
                  <a:schemeClr val="accent2"/>
                </a:solidFill>
                <a:ea typeface="ＭＳ Ｐゴシック"/>
              </a:rPr>
              <a:t>Data Whitening (PCA)</a:t>
            </a:r>
          </a:p>
          <a:p>
            <a:pPr marL="404813" lvl="1" indent="0" algn="r">
              <a:buNone/>
            </a:pPr>
            <a:r>
              <a:rPr lang="en-US" sz="2800" dirty="0">
                <a:solidFill>
                  <a:schemeClr val="bg2"/>
                </a:solidFill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/>
              <a:t>Recommendations</a:t>
            </a:r>
          </a:p>
          <a:p>
            <a:pPr marL="404813" lvl="1" indent="0" algn="r">
              <a:buNone/>
            </a:pPr>
            <a:r>
              <a:rPr lang="en-US" sz="2800" dirty="0"/>
              <a:t>Classifications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3369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3646-DA01-CE41-9E44-41221FBC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6F6C-997C-D149-9DB9-85AC034EA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that is heavily correlated may need to be whitened.</a:t>
            </a:r>
          </a:p>
          <a:p>
            <a:r>
              <a:rPr lang="en-US" dirty="0"/>
              <a:t>This means de-correlated.</a:t>
            </a:r>
          </a:p>
          <a:p>
            <a:r>
              <a:rPr lang="en-US" dirty="0"/>
              <a:t>One way to do this is with PCA: Principal Component Analysis.</a:t>
            </a:r>
          </a:p>
          <a:p>
            <a:r>
              <a:rPr lang="en-US" dirty="0"/>
              <a:t>PCA can also be used to reduce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D81C4-7547-2F41-B5E4-C94FA499F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C3797-A1DB-4F41-934D-AE9D4E815B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5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all dimensions are equally interesting.</a:t>
            </a:r>
            <a:br>
              <a:rPr lang="en-US" dirty="0"/>
            </a:br>
            <a:r>
              <a:rPr lang="en-US" dirty="0"/>
              <a:t>Can we reduce the </a:t>
            </a:r>
            <a:r>
              <a:rPr lang="en-US" b="1" dirty="0"/>
              <a:t>'dimensionality</a:t>
            </a:r>
            <a:r>
              <a:rPr lang="en-US" dirty="0"/>
              <a:t>' of data, </a:t>
            </a:r>
            <a:r>
              <a:rPr lang="en-US" b="1" dirty="0"/>
              <a:t>without loosing too much information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PCA does just that</a:t>
            </a:r>
          </a:p>
          <a:p>
            <a:endParaRPr lang="en-US" dirty="0"/>
          </a:p>
          <a:p>
            <a:r>
              <a:rPr lang="en-US" dirty="0"/>
              <a:t>It finds low-dimensional representation of data that contains as much as possible of </a:t>
            </a:r>
            <a:r>
              <a:rPr lang="en-US" b="1" dirty="0"/>
              <a:t>variation</a:t>
            </a:r>
          </a:p>
          <a:p>
            <a:endParaRPr lang="en-US" b="1" dirty="0"/>
          </a:p>
          <a:p>
            <a:r>
              <a:rPr lang="en-US" dirty="0"/>
              <a:t>PCA seeks a small number of dimensions that are as </a:t>
            </a:r>
            <a:r>
              <a:rPr lang="en-US" b="1" dirty="0"/>
              <a:t>interesting</a:t>
            </a:r>
            <a:r>
              <a:rPr lang="en-US" dirty="0"/>
              <a:t> as possible</a:t>
            </a:r>
          </a:p>
          <a:p>
            <a:endParaRPr lang="en-US" b="1" dirty="0"/>
          </a:p>
          <a:p>
            <a:r>
              <a:rPr lang="en-US" b="1" dirty="0"/>
              <a:t>Interesting</a:t>
            </a:r>
            <a:r>
              <a:rPr lang="en-US" dirty="0"/>
              <a:t> is measured by the amount that the observations vary along each dimension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21" y="1371600"/>
            <a:ext cx="8432800" cy="4054475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/>
                <a:cs typeface="ＭＳ Ｐゴシック"/>
              </a:rPr>
              <a:t>Understand some of the basics of Machine Learning (ML)</a:t>
            </a:r>
          </a:p>
          <a:p>
            <a:endParaRPr lang="en-US" sz="3200" dirty="0">
              <a:ea typeface="ＭＳ Ｐゴシック"/>
              <a:cs typeface="ＭＳ Ｐゴシック"/>
            </a:endParaRPr>
          </a:p>
          <a:p>
            <a:r>
              <a:rPr lang="en-US" sz="3200" dirty="0">
                <a:ea typeface="ＭＳ Ｐゴシック"/>
                <a:cs typeface="ＭＳ Ｐゴシック"/>
              </a:rPr>
              <a:t>Learn how Python </a:t>
            </a:r>
            <a:r>
              <a:rPr lang="en-US" sz="3200" dirty="0" err="1">
                <a:ea typeface="ＭＳ Ｐゴシック"/>
                <a:cs typeface="ＭＳ Ｐゴシック"/>
              </a:rPr>
              <a:t>Scikit</a:t>
            </a:r>
            <a:r>
              <a:rPr lang="en-US" sz="3200" dirty="0">
                <a:ea typeface="ＭＳ Ｐゴシック"/>
                <a:cs typeface="ＭＳ Ｐゴシック"/>
              </a:rPr>
              <a:t>-learn supports ML</a:t>
            </a:r>
          </a:p>
          <a:p>
            <a:endParaRPr lang="en-US" sz="3200" dirty="0">
              <a:ea typeface="ＭＳ Ｐゴシック"/>
              <a:cs typeface="ＭＳ Ｐゴシック"/>
            </a:endParaRPr>
          </a:p>
          <a:p>
            <a:r>
              <a:rPr lang="en-US" sz="3200" dirty="0">
                <a:ea typeface="ＭＳ Ｐゴシック"/>
                <a:cs typeface="ＭＳ Ｐゴシック"/>
              </a:rPr>
              <a:t>Become familiar with some of the algorithms in </a:t>
            </a:r>
            <a:r>
              <a:rPr lang="en-US" sz="3200" dirty="0" err="1">
                <a:ea typeface="ＭＳ Ｐゴシック"/>
                <a:cs typeface="ＭＳ Ｐゴシック"/>
              </a:rPr>
              <a:t>Scikit</a:t>
            </a:r>
            <a:r>
              <a:rPr lang="en-US" sz="3200" dirty="0">
                <a:ea typeface="ＭＳ Ｐゴシック"/>
                <a:cs typeface="ＭＳ Ｐゴシック"/>
              </a:rPr>
              <a:t>-learn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957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4ECD-8324-DE4D-837A-5401BD3E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PCA for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D535-53C5-8841-9AE8-481BD1600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reduce dimensions to 2 or 3, we can visualize highly dimensional data</a:t>
            </a:r>
          </a:p>
          <a:p>
            <a:r>
              <a:rPr lang="en-US" dirty="0"/>
              <a:t>Great alternative to Scatter Plot Matrices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549B7-CBE8-E549-B053-63A3E9E9B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1C9C-2AF7-8A40-B055-0EA4862F26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9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Theory: Eigen Vectors /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Say we are measuring the following responses</a:t>
            </a:r>
          </a:p>
          <a:p>
            <a:pPr lvl="1"/>
            <a:r>
              <a:rPr lang="en-US" dirty="0"/>
              <a:t>Age,   hours on the internet</a:t>
            </a:r>
          </a:p>
          <a:p>
            <a:pPr lvl="1"/>
            <a:r>
              <a:rPr lang="en-US" dirty="0"/>
              <a:t>2 variables </a:t>
            </a:r>
            <a:r>
              <a:rPr lang="en-US" dirty="0">
                <a:sym typeface="Wingdings"/>
              </a:rPr>
              <a:t> 2 dimensional dataset  2 Eigen Vectors</a:t>
            </a:r>
          </a:p>
          <a:p>
            <a:r>
              <a:rPr lang="en-US" dirty="0">
                <a:sym typeface="Wingdings"/>
              </a:rPr>
              <a:t>If we measure</a:t>
            </a:r>
          </a:p>
          <a:p>
            <a:pPr lvl="1"/>
            <a:r>
              <a:rPr lang="en-US" dirty="0">
                <a:sym typeface="Wingdings"/>
              </a:rPr>
              <a:t>Age, hours on the internet, hours on the mobile phone</a:t>
            </a:r>
          </a:p>
          <a:p>
            <a:pPr lvl="1"/>
            <a:r>
              <a:rPr lang="en-US" dirty="0"/>
              <a:t>3 variables,  3 dimensional dataset </a:t>
            </a:r>
            <a:r>
              <a:rPr lang="en-US" dirty="0">
                <a:sym typeface="Wingdings"/>
              </a:rPr>
              <a:t> 3 Eigen vectors</a:t>
            </a:r>
          </a:p>
          <a:p>
            <a:r>
              <a:rPr lang="en-US" dirty="0">
                <a:sym typeface="Wingdings"/>
              </a:rPr>
              <a:t>So number of Eigen vectors = number of dimensions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EigenVector</a:t>
            </a:r>
            <a:r>
              <a:rPr lang="en-US" dirty="0">
                <a:sym typeface="Wingdings"/>
              </a:rPr>
              <a:t> is a direction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vertical, horizontal, 45' degrees ..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EigenValue</a:t>
            </a:r>
            <a:r>
              <a:rPr lang="en-US" dirty="0">
                <a:sym typeface="Wingdings"/>
              </a:rPr>
              <a:t> is a number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denoting how much 'variance' in the data in that vector's direction</a:t>
            </a:r>
          </a:p>
          <a:p>
            <a:r>
              <a:rPr lang="en-US" dirty="0">
                <a:sym typeface="Wingdings"/>
              </a:rPr>
              <a:t>Eigen Vector and Eigen Value go together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(E Vector,   E Value)</a:t>
            </a:r>
          </a:p>
          <a:p>
            <a:r>
              <a:rPr lang="en-US" dirty="0" err="1">
                <a:sym typeface="Wingdings"/>
              </a:rPr>
              <a:t>EigenVector</a:t>
            </a:r>
            <a:r>
              <a:rPr lang="en-US" dirty="0">
                <a:sym typeface="Wingdings"/>
              </a:rPr>
              <a:t> with highest </a:t>
            </a:r>
            <a:r>
              <a:rPr lang="en-US" dirty="0" err="1">
                <a:sym typeface="Wingdings"/>
              </a:rPr>
              <a:t>EigenValue</a:t>
            </a:r>
            <a:r>
              <a:rPr lang="en-US" dirty="0">
                <a:sym typeface="Wingdings"/>
              </a:rPr>
              <a:t> (meaning lot of variance in that direction)  becomes a Principal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16-Point Star 4"/>
          <p:cNvSpPr/>
          <p:nvPr/>
        </p:nvSpPr>
        <p:spPr bwMode="auto">
          <a:xfrm>
            <a:off x="7109661" y="76200"/>
            <a:ext cx="2089150" cy="746125"/>
          </a:xfrm>
          <a:prstGeom prst="star16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30000"/>
              </a:spcBef>
            </a:pPr>
            <a:r>
              <a:rPr lang="en-US" sz="2000" b="1" i="1" dirty="0">
                <a:solidFill>
                  <a:schemeClr val="bg2"/>
                </a:solidFill>
                <a:latin typeface="Garamond" pitchFamily="-110" charset="0"/>
              </a:rPr>
              <a:t>∑ Math ∫</a:t>
            </a:r>
            <a:endParaRPr kumimoji="0" lang="en-US" sz="2000" b="1" i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aramond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1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Math: Eigen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920875"/>
          </a:xfrm>
        </p:spPr>
        <p:txBody>
          <a:bodyPr>
            <a:normAutofit/>
          </a:bodyPr>
          <a:lstStyle/>
          <a:p>
            <a:r>
              <a:rPr lang="en-US" dirty="0"/>
              <a:t>In the plot below, </a:t>
            </a:r>
            <a:r>
              <a:rPr lang="en-US" dirty="0" err="1"/>
              <a:t>EigenVector</a:t>
            </a:r>
            <a:r>
              <a:rPr lang="en-US" dirty="0"/>
              <a:t> (ev1) is shown that crosses the data with 'highest variance'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16-Point Star 7"/>
          <p:cNvSpPr/>
          <p:nvPr/>
        </p:nvSpPr>
        <p:spPr bwMode="auto">
          <a:xfrm>
            <a:off x="7109661" y="76200"/>
            <a:ext cx="2089150" cy="746125"/>
          </a:xfrm>
          <a:prstGeom prst="star16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30000"/>
              </a:spcBef>
            </a:pPr>
            <a:r>
              <a:rPr lang="en-US" sz="2000" b="1" i="1" dirty="0">
                <a:solidFill>
                  <a:schemeClr val="bg2"/>
                </a:solidFill>
                <a:latin typeface="Garamond" pitchFamily="-110" charset="0"/>
              </a:rPr>
              <a:t>∑ Math ∫</a:t>
            </a:r>
            <a:endParaRPr kumimoji="0" lang="en-US" sz="2000" b="1" i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aramond" pitchFamily="-11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286000"/>
            <a:ext cx="6029012" cy="36766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457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Math: Eigen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920875"/>
          </a:xfrm>
        </p:spPr>
        <p:txBody>
          <a:bodyPr>
            <a:normAutofit/>
          </a:bodyPr>
          <a:lstStyle/>
          <a:p>
            <a:r>
              <a:rPr lang="en-US" dirty="0"/>
              <a:t>But we have a 2-dimensional data</a:t>
            </a:r>
            <a:br>
              <a:rPr lang="en-US" dirty="0"/>
            </a:br>
            <a:r>
              <a:rPr lang="en-US" dirty="0">
                <a:sym typeface="Wingdings"/>
              </a:rPr>
              <a:t> 2 </a:t>
            </a:r>
            <a:r>
              <a:rPr lang="en-US" dirty="0" err="1">
                <a:sym typeface="Wingdings"/>
              </a:rPr>
              <a:t>eigen</a:t>
            </a:r>
            <a:r>
              <a:rPr lang="en-US" dirty="0">
                <a:sym typeface="Wingdings"/>
              </a:rPr>
              <a:t> vectors</a:t>
            </a:r>
          </a:p>
          <a:p>
            <a:r>
              <a:rPr lang="en-US" dirty="0">
                <a:sym typeface="Wingdings"/>
              </a:rPr>
              <a:t>To maximize coverage the second </a:t>
            </a:r>
            <a:r>
              <a:rPr lang="en-US" dirty="0" err="1">
                <a:sym typeface="Wingdings"/>
              </a:rPr>
              <a:t>EigenVector</a:t>
            </a:r>
            <a:r>
              <a:rPr lang="en-US" dirty="0">
                <a:sym typeface="Wingdings"/>
              </a:rPr>
              <a:t> will be orthogonal (90 degrees) to the first one (ev1)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8" name="16-Point Star 7"/>
          <p:cNvSpPr/>
          <p:nvPr/>
        </p:nvSpPr>
        <p:spPr bwMode="auto">
          <a:xfrm>
            <a:off x="7109661" y="76200"/>
            <a:ext cx="2089150" cy="746125"/>
          </a:xfrm>
          <a:prstGeom prst="star16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30000"/>
              </a:spcBef>
            </a:pPr>
            <a:r>
              <a:rPr lang="en-US" sz="2000" b="1" i="1" dirty="0">
                <a:solidFill>
                  <a:schemeClr val="bg2"/>
                </a:solidFill>
                <a:latin typeface="Garamond" pitchFamily="-110" charset="0"/>
              </a:rPr>
              <a:t>∑ Math ∫</a:t>
            </a:r>
            <a:endParaRPr kumimoji="0" lang="en-US" sz="2000" b="1" i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aramond" pitchFamily="-1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874962"/>
            <a:ext cx="5638800" cy="34386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1333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Math: Eigen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9208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EigenVectors</a:t>
            </a:r>
            <a:r>
              <a:rPr lang="en-US" dirty="0"/>
              <a:t> have given us more useful axis to frame data</a:t>
            </a:r>
          </a:p>
          <a:p>
            <a:r>
              <a:rPr lang="en-US" dirty="0"/>
              <a:t>Remember, the data hasn't changed at all, we are just looking at it from a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16-Point Star 7"/>
          <p:cNvSpPr/>
          <p:nvPr/>
        </p:nvSpPr>
        <p:spPr bwMode="auto">
          <a:xfrm>
            <a:off x="7109661" y="76200"/>
            <a:ext cx="2089150" cy="746125"/>
          </a:xfrm>
          <a:prstGeom prst="star16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30000"/>
              </a:spcBef>
            </a:pPr>
            <a:r>
              <a:rPr lang="en-US" sz="2000" b="1" i="1" dirty="0">
                <a:solidFill>
                  <a:schemeClr val="bg2"/>
                </a:solidFill>
                <a:latin typeface="Garamond" pitchFamily="-110" charset="0"/>
              </a:rPr>
              <a:t>∑ Math ∫</a:t>
            </a:r>
            <a:endParaRPr kumimoji="0" lang="en-US" sz="2000" b="1" i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aramond" pitchFamily="-11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590800"/>
            <a:ext cx="4819650" cy="372699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03784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Oxford Internet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Say there were </a:t>
            </a:r>
          </a:p>
          <a:p>
            <a:pPr lvl="1"/>
            <a:r>
              <a:rPr lang="en-US" dirty="0"/>
              <a:t>2500 people interviewed == 2500 observations</a:t>
            </a:r>
          </a:p>
          <a:p>
            <a:pPr lvl="1"/>
            <a:r>
              <a:rPr lang="en-US" dirty="0"/>
              <a:t>15 questions = 15 dimensions = 15 </a:t>
            </a:r>
            <a:r>
              <a:rPr lang="en-US" dirty="0" err="1"/>
              <a:t>EigenVectors</a:t>
            </a:r>
            <a:r>
              <a:rPr lang="en-US" dirty="0"/>
              <a:t> &amp; Values</a:t>
            </a:r>
          </a:p>
          <a:p>
            <a:pPr lvl="1"/>
            <a:endParaRPr lang="en-US" dirty="0"/>
          </a:p>
          <a:p>
            <a:r>
              <a:rPr lang="en-US" dirty="0"/>
              <a:t>Say our 15 Eigen Values are (in descending order)</a:t>
            </a:r>
            <a:br>
              <a:rPr lang="en-US" dirty="0"/>
            </a:br>
            <a:r>
              <a:rPr lang="en-US" dirty="0"/>
              <a:t>[ </a:t>
            </a:r>
            <a:r>
              <a:rPr lang="en-US" b="1" dirty="0">
                <a:solidFill>
                  <a:srgbClr val="FF0000"/>
                </a:solidFill>
              </a:rPr>
              <a:t>25, 22, 20, 17</a:t>
            </a:r>
            <a:r>
              <a:rPr lang="en-US" dirty="0"/>
              <a:t>, 10, 7, 6, 5, 4, 3, 1, 0.5, 0.4,  0.3, 0.1 ] </a:t>
            </a:r>
          </a:p>
          <a:p>
            <a:endParaRPr lang="en-US" dirty="0"/>
          </a:p>
          <a:p>
            <a:r>
              <a:rPr lang="en-US" dirty="0"/>
              <a:t>We see the first 4 have the biggest values</a:t>
            </a:r>
          </a:p>
          <a:p>
            <a:pPr lvl="1"/>
            <a:r>
              <a:rPr lang="en-US" dirty="0"/>
              <a:t>Indicating 4 directions with lots of information</a:t>
            </a:r>
          </a:p>
          <a:p>
            <a:endParaRPr lang="en-US" dirty="0"/>
          </a:p>
          <a:p>
            <a:r>
              <a:rPr lang="en-US" dirty="0"/>
              <a:t>We have identified our 4 Principal Components (PC)</a:t>
            </a:r>
          </a:p>
          <a:p>
            <a:endParaRPr lang="en-US" dirty="0"/>
          </a:p>
          <a:p>
            <a:r>
              <a:rPr lang="en-US" dirty="0"/>
              <a:t>We have gone from 15 attributes to 4  (call them PC1, PC2, PC3, PC4)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Principal Component (PC1)  has the largest variance (</a:t>
            </a:r>
            <a:r>
              <a:rPr lang="en-US" dirty="0" err="1"/>
              <a:t>EigenValue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Principal Component has second largest variance that is uncorrelated to PC1</a:t>
            </a:r>
          </a:p>
          <a:p>
            <a:pPr lvl="1"/>
            <a:r>
              <a:rPr lang="en-US" dirty="0"/>
              <a:t>Orthogonal vector to PC1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4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PCA </a:t>
            </a:r>
            <a:r>
              <a:rPr lang="mr-IN" dirty="0"/>
              <a:t>–</a:t>
            </a:r>
            <a:r>
              <a:rPr lang="en-US" dirty="0"/>
              <a:t> Scree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2256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a </a:t>
            </a:r>
            <a:r>
              <a:rPr lang="en-US" b="1" dirty="0"/>
              <a:t>scree plot </a:t>
            </a:r>
            <a:r>
              <a:rPr lang="en-US" dirty="0"/>
              <a:t>to understand PCA</a:t>
            </a:r>
          </a:p>
          <a:p>
            <a:r>
              <a:rPr lang="en-US" dirty="0"/>
              <a:t>Left chart plots Variance for each PC component.</a:t>
            </a:r>
          </a:p>
          <a:p>
            <a:pPr lvl="1"/>
            <a:r>
              <a:rPr lang="en-US" dirty="0"/>
              <a:t>First component (PC1) has the most (62%)</a:t>
            </a:r>
          </a:p>
          <a:p>
            <a:pPr lvl="1"/>
            <a:r>
              <a:rPr lang="en-US" dirty="0"/>
              <a:t>Second one PC2 around 25%</a:t>
            </a:r>
          </a:p>
          <a:p>
            <a:pPr lvl="1"/>
            <a:r>
              <a:rPr lang="en-US" dirty="0"/>
              <a:t>PC4 hast the least</a:t>
            </a:r>
          </a:p>
          <a:p>
            <a:r>
              <a:rPr lang="en-US" dirty="0"/>
              <a:t>Right graph shows 'accumulated' variance when combining PCs.  We are moving towards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3048000"/>
            <a:ext cx="6184392" cy="3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7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>
                <a:ea typeface="ＭＳ Ｐゴシック"/>
                <a:cs typeface="ＭＳ Ｐゴシック"/>
              </a:rPr>
              <a:t>Clustering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59726"/>
            <a:ext cx="6472238" cy="259205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b="1" dirty="0">
                <a:solidFill>
                  <a:schemeClr val="accent2"/>
                </a:solidFill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/>
              <a:t>Recommendations</a:t>
            </a:r>
          </a:p>
          <a:p>
            <a:pPr marL="404813" lvl="1" indent="0" algn="r">
              <a:buNone/>
            </a:pPr>
            <a:r>
              <a:rPr lang="en-US" sz="2800" dirty="0"/>
              <a:t>Classifications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7227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Vectors</a:t>
            </a:r>
            <a:endParaRPr lang="en-US" dirty="0">
              <a:ea typeface="ＭＳ Ｐゴシック"/>
              <a:cs typeface="ＭＳ Ｐゴシック"/>
            </a:endParaRPr>
          </a:p>
        </p:txBody>
      </p:sp>
      <p:pic>
        <p:nvPicPr>
          <p:cNvPr id="7" name="Picture 6" descr="kmean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46" y="2286000"/>
            <a:ext cx="6050754" cy="40338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2990850" cy="56435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are many different clustering algorithms for vectors.</a:t>
            </a:r>
          </a:p>
          <a:p>
            <a:r>
              <a:rPr lang="en-US" sz="2800" dirty="0"/>
              <a:t>Simplest is k-means</a:t>
            </a:r>
          </a:p>
          <a:p>
            <a:r>
              <a:rPr lang="en-US" sz="2800" dirty="0"/>
              <a:t>K-means requires a known value of k (number of clusters) to start with.</a:t>
            </a:r>
          </a:p>
          <a:p>
            <a:endParaRPr lang="en-US" dirty="0"/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4359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>
                <a:ea typeface="ＭＳ Ｐゴシック"/>
                <a:cs typeface="ＭＳ Ｐゴシック"/>
              </a:rPr>
              <a:t>Introduction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59726"/>
            <a:ext cx="6472238" cy="259205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b="1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/>
              <a:t>Recommendations</a:t>
            </a:r>
          </a:p>
          <a:p>
            <a:pPr marL="404813" lvl="1" indent="0" algn="r">
              <a:buNone/>
            </a:pPr>
            <a:r>
              <a:rPr lang="en-US" sz="2800" dirty="0"/>
              <a:t>Classifications</a:t>
            </a:r>
            <a:endParaRPr lang="en-US" sz="20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01482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5581650" cy="5643563"/>
          </a:xfrm>
        </p:spPr>
        <p:txBody>
          <a:bodyPr>
            <a:normAutofit/>
          </a:bodyPr>
          <a:lstStyle/>
          <a:p>
            <a:r>
              <a:rPr lang="en-US" sz="2800" dirty="0"/>
              <a:t>K-Means: Simplest Clustering Algorithm.</a:t>
            </a:r>
          </a:p>
          <a:p>
            <a:r>
              <a:rPr lang="en-US" sz="2800" dirty="0"/>
              <a:t>Step 1: k numbers of points (centroids) are pre-seeded in the data.  Example: 3 centroids (red, green, blue)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Step 2: Each point in the dataset is associated with its nearest centroid, as determined by a distance measurement.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pic>
        <p:nvPicPr>
          <p:cNvPr id="7" name="Picture 6" descr="139px-K_Means_Example_Step_2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4267200"/>
            <a:ext cx="2286000" cy="1973525"/>
          </a:xfrm>
          <a:prstGeom prst="rect">
            <a:avLst/>
          </a:prstGeom>
        </p:spPr>
      </p:pic>
      <p:pic>
        <p:nvPicPr>
          <p:cNvPr id="9" name="Picture 8" descr="197px-K_Means_Example_Step_1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936796"/>
            <a:ext cx="2667000" cy="25722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359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5581650" cy="5643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Step 3: The centroid (geometric center) of the clustered points becomes the new centroid of that cluster. Each centroid is updated.</a:t>
            </a:r>
          </a:p>
          <a:p>
            <a:endParaRPr lang="en-US" sz="3200" dirty="0"/>
          </a:p>
          <a:p>
            <a:endParaRPr lang="en-US" sz="1900" dirty="0"/>
          </a:p>
          <a:p>
            <a:r>
              <a:rPr lang="en-US" sz="3200" dirty="0"/>
              <a:t>Step 4: Repeat steps 2 and 3 until convergence is reached (the points move less than the threshold amount).</a:t>
            </a:r>
          </a:p>
        </p:txBody>
      </p:sp>
      <p:pic>
        <p:nvPicPr>
          <p:cNvPr id="10" name="Picture 9" descr="197px-K_Means_Example_Step_3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682626"/>
            <a:ext cx="3093284" cy="2669331"/>
          </a:xfrm>
          <a:prstGeom prst="rect">
            <a:avLst/>
          </a:prstGeom>
        </p:spPr>
      </p:pic>
      <p:pic>
        <p:nvPicPr>
          <p:cNvPr id="11" name="Picture 10" descr="197px-K_Means_Example_Step_4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13" y="4297463"/>
            <a:ext cx="2468671" cy="21303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1244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Summary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8432800" cy="5643563"/>
          </a:xfrm>
        </p:spPr>
        <p:txBody>
          <a:bodyPr>
            <a:normAutofit/>
          </a:bodyPr>
          <a:lstStyle/>
          <a:p>
            <a:r>
              <a:rPr lang="en-US" sz="2800" dirty="0"/>
              <a:t>K-Means is simple</a:t>
            </a:r>
          </a:p>
          <a:p>
            <a:pPr lvl="1"/>
            <a:r>
              <a:rPr lang="en-US" sz="2400" dirty="0"/>
              <a:t>Well-understood.</a:t>
            </a:r>
          </a:p>
          <a:p>
            <a:pPr lvl="1"/>
            <a:r>
              <a:rPr lang="en-US" sz="2400" dirty="0"/>
              <a:t>Easy to parallelize</a:t>
            </a:r>
          </a:p>
          <a:p>
            <a:r>
              <a:rPr lang="en-US" sz="2800" dirty="0"/>
              <a:t>Disadvantages:</a:t>
            </a:r>
          </a:p>
          <a:p>
            <a:pPr lvl="1"/>
            <a:r>
              <a:rPr lang="en-US" sz="2400" dirty="0"/>
              <a:t>Value of k must be known in advance, which may mean running the exercise many times to get optimum results.</a:t>
            </a:r>
          </a:p>
          <a:p>
            <a:pPr lvl="1"/>
            <a:r>
              <a:rPr lang="en-US" sz="2400" dirty="0"/>
              <a:t>Initial centroid positions are important; may cause long convergence.</a:t>
            </a:r>
          </a:p>
          <a:p>
            <a:pPr lvl="1"/>
            <a:r>
              <a:rPr lang="en-US" sz="2400" dirty="0"/>
              <a:t>Dense groupings of points are not especially considered</a:t>
            </a:r>
          </a:p>
          <a:p>
            <a:pPr lvl="2"/>
            <a:r>
              <a:rPr lang="en-US" sz="2400" dirty="0"/>
              <a:t>Outliers may bias results.</a:t>
            </a:r>
          </a:p>
          <a:p>
            <a:pPr lvl="1"/>
            <a:r>
              <a:rPr lang="en-US" sz="2400" dirty="0"/>
              <a:t>Clusters not broadly (hyper)spherical don’t work well for k-means.</a:t>
            </a:r>
          </a:p>
          <a:p>
            <a:pPr lvl="2"/>
            <a:r>
              <a:rPr lang="en-US" sz="2400" dirty="0"/>
              <a:t>Use hierarchical clustering for these situations.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3590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in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550" y="1295400"/>
            <a:ext cx="8432800" cy="5029200"/>
          </a:xfrm>
        </p:spPr>
        <p:txBody>
          <a:bodyPr>
            <a:normAutofit/>
          </a:bodyPr>
          <a:lstStyle/>
          <a:p>
            <a:r>
              <a:rPr lang="en-US" sz="2800" dirty="0" err="1"/>
              <a:t>Scikit</a:t>
            </a:r>
            <a:r>
              <a:rPr lang="en-US" sz="2800" dirty="0"/>
              <a:t>-learn has good support for k-means</a:t>
            </a:r>
          </a:p>
          <a:p>
            <a:r>
              <a:rPr lang="en-US" sz="2800" dirty="0"/>
              <a:t>How to perform k-means clustering in </a:t>
            </a:r>
            <a:r>
              <a:rPr lang="en-US" sz="2800" dirty="0" err="1"/>
              <a:t>Scikit</a:t>
            </a:r>
            <a:r>
              <a:rPr lang="en-US" sz="2800" dirty="0"/>
              <a:t>-learn</a:t>
            </a:r>
          </a:p>
          <a:p>
            <a:pPr lvl="1"/>
            <a:r>
              <a:rPr lang="en-US" sz="2400" dirty="0"/>
              <a:t>Put data in </a:t>
            </a:r>
            <a:r>
              <a:rPr lang="en-US" sz="2400" dirty="0" err="1"/>
              <a:t>ndarray</a:t>
            </a:r>
            <a:endParaRPr lang="en-US" sz="2400" dirty="0"/>
          </a:p>
          <a:p>
            <a:pPr lvl="1"/>
            <a:r>
              <a:rPr lang="en-US" sz="2400" dirty="0"/>
              <a:t>Perform clustering with a specified number of iterations</a:t>
            </a:r>
          </a:p>
          <a:p>
            <a:pPr lvl="1"/>
            <a:r>
              <a:rPr lang="en-US" sz="2400" dirty="0"/>
              <a:t>Evaluate the “fit” of the cluster. Is it a good run?</a:t>
            </a:r>
          </a:p>
          <a:p>
            <a:pPr lvl="1"/>
            <a:r>
              <a:rPr lang="en-US" sz="2400" dirty="0"/>
              <a:t>If not, change the number of clusters (value of k)</a:t>
            </a:r>
          </a:p>
          <a:p>
            <a:pPr lvl="1"/>
            <a:r>
              <a:rPr lang="en-US" sz="2400" dirty="0"/>
              <a:t>Once we have a good clustering run:</a:t>
            </a:r>
          </a:p>
          <a:p>
            <a:pPr lvl="2"/>
            <a:r>
              <a:rPr lang="en-US" sz="2200" dirty="0"/>
              <a:t>Map each vector to its nearest cluster</a:t>
            </a:r>
          </a:p>
          <a:p>
            <a:pPr lvl="2"/>
            <a:r>
              <a:rPr lang="en-US" sz="2200" dirty="0"/>
              <a:t>Group original data by its corresponding cluster</a:t>
            </a:r>
          </a:p>
          <a:p>
            <a:pPr lvl="2"/>
            <a:r>
              <a:rPr lang="en-US" sz="2200" dirty="0"/>
              <a:t>Assign (predict) new vectors to their nearest cluster</a:t>
            </a:r>
          </a:p>
          <a:p>
            <a:endParaRPr lang="en-US" sz="2800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3590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in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8432800" cy="5643563"/>
          </a:xfrm>
        </p:spPr>
        <p:txBody>
          <a:bodyPr>
            <a:normAutofit/>
          </a:bodyPr>
          <a:lstStyle/>
          <a:p>
            <a:r>
              <a:rPr lang="en-US" sz="2800" dirty="0"/>
              <a:t>k-means clustering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Default values: just provide </a:t>
            </a:r>
            <a:r>
              <a:rPr lang="en-US" sz="2800" dirty="0" err="1"/>
              <a:t>KMeans</a:t>
            </a:r>
            <a:r>
              <a:rPr lang="en-US" sz="2800" dirty="0"/>
              <a:t>(</a:t>
            </a:r>
            <a:r>
              <a:rPr lang="en-US" sz="2800" dirty="0" err="1"/>
              <a:t>df</a:t>
            </a:r>
            <a:r>
              <a:rPr lang="en-US" sz="2800" dirty="0"/>
              <a:t>, value-of-k)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many iterations should you have?</a:t>
            </a:r>
          </a:p>
          <a:p>
            <a:pPr lvl="1"/>
            <a:r>
              <a:rPr lang="en-US" sz="2400" dirty="0"/>
              <a:t>“It depends”… too low and you might get bad results</a:t>
            </a:r>
          </a:p>
          <a:p>
            <a:pPr lvl="1"/>
            <a:r>
              <a:rPr lang="en-US" sz="2400" dirty="0"/>
              <a:t>Too many and you waste time</a:t>
            </a:r>
          </a:p>
          <a:p>
            <a:pPr lvl="1"/>
            <a:r>
              <a:rPr lang="en-US" sz="2400" dirty="0"/>
              <a:t>Try 10-20</a:t>
            </a:r>
          </a:p>
          <a:p>
            <a:pPr>
              <a:buNone/>
            </a:pPr>
            <a:endParaRPr lang="en-US" sz="2800" dirty="0"/>
          </a:p>
          <a:p>
            <a:pPr lvl="1"/>
            <a:endParaRPr lang="en-US" sz="2400" dirty="0"/>
          </a:p>
          <a:p>
            <a:endParaRPr lang="en-US" sz="2800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63EFC15-1F1A-6145-8194-5D557769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1445716"/>
            <a:ext cx="8269513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from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sklearn.cluster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kmeans</a:t>
            </a:r>
            <a:endParaRPr lang="en-US" sz="2400" dirty="0">
              <a:solidFill>
                <a:schemeClr val="bg2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A8D8AD1-8532-B546-9C60-76AC76B4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93" y="3355637"/>
            <a:ext cx="8269513" cy="83099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kmeans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KMeans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n_clusters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=2,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random_state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=0).fit(X)</a:t>
            </a:r>
          </a:p>
        </p:txBody>
      </p:sp>
    </p:spTree>
    <p:extLst>
      <p:ext uri="{BB962C8B-B14F-4D97-AF65-F5344CB8AC3E}">
        <p14:creationId xmlns:p14="http://schemas.microsoft.com/office/powerpoint/2010/main" val="62642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 Performance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8432800" cy="5643563"/>
          </a:xfrm>
        </p:spPr>
        <p:txBody>
          <a:bodyPr>
            <a:normAutofit/>
          </a:bodyPr>
          <a:lstStyle/>
          <a:p>
            <a:r>
              <a:rPr lang="en-US" sz="2800" dirty="0"/>
              <a:t>WSSSE: Within Set Sum of Squared Errors</a:t>
            </a:r>
          </a:p>
          <a:p>
            <a:pPr lvl="4"/>
            <a:endParaRPr lang="en-US" sz="900" dirty="0"/>
          </a:p>
          <a:p>
            <a:pPr marL="404813" lvl="1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WSSSSE = </a:t>
            </a:r>
            <a:r>
              <a:rPr lang="en-US" sz="2400" b="1" dirty="0" err="1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kmeans</a:t>
            </a:r>
            <a:r>
              <a:rPr lang="en-US" sz="24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._inertia</a:t>
            </a:r>
          </a:p>
          <a:p>
            <a:pPr lvl="4"/>
            <a:endParaRPr lang="en-US" sz="900" dirty="0"/>
          </a:p>
          <a:p>
            <a:pPr lvl="1"/>
            <a:r>
              <a:rPr lang="en-US" sz="2400" dirty="0"/>
              <a:t>COST = sum of squared distances of points to cluster center.</a:t>
            </a:r>
          </a:p>
          <a:p>
            <a:pPr lvl="2"/>
            <a:endParaRPr lang="en-US" sz="2400" dirty="0"/>
          </a:p>
          <a:p>
            <a:r>
              <a:rPr lang="en-US" sz="2800" dirty="0"/>
              <a:t>What does this mean?</a:t>
            </a:r>
          </a:p>
          <a:p>
            <a:pPr lvl="1"/>
            <a:r>
              <a:rPr lang="en-US" sz="2400" dirty="0"/>
              <a:t>WSSSE will decrease with increasing values of k.</a:t>
            </a:r>
          </a:p>
          <a:p>
            <a:pPr lvl="1"/>
            <a:r>
              <a:rPr lang="en-US" sz="2400" dirty="0"/>
              <a:t>“Law of Diminishing Returns” </a:t>
            </a:r>
          </a:p>
          <a:p>
            <a:pPr lvl="2"/>
            <a:r>
              <a:rPr lang="en-US" sz="2400" dirty="0"/>
              <a:t>High values of k give marginal gain.</a:t>
            </a:r>
          </a:p>
          <a:p>
            <a:pPr lvl="2"/>
            <a:endParaRPr lang="en-US" sz="2400" dirty="0"/>
          </a:p>
          <a:p>
            <a:r>
              <a:rPr lang="en-US" sz="2800" dirty="0"/>
              <a:t>We can iterate across k until we get good results.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4067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Elbow Method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6"/>
            <a:ext cx="8432800" cy="1284288"/>
          </a:xfrm>
        </p:spPr>
        <p:txBody>
          <a:bodyPr>
            <a:normAutofit/>
          </a:bodyPr>
          <a:lstStyle/>
          <a:p>
            <a:r>
              <a:rPr lang="en-US" sz="2800" dirty="0"/>
              <a:t>Identify the “elbow” on the curve</a:t>
            </a:r>
            <a:endParaRPr lang="en-US" sz="2400" dirty="0"/>
          </a:p>
          <a:p>
            <a:r>
              <a:rPr lang="en-US" sz="2800" dirty="0"/>
              <a:t>Example: What value of K to select in this case?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068513"/>
            <a:ext cx="7340600" cy="42871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4067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KMeansModel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8432800" cy="5643563"/>
          </a:xfrm>
        </p:spPr>
        <p:txBody>
          <a:bodyPr>
            <a:normAutofit/>
          </a:bodyPr>
          <a:lstStyle/>
          <a:p>
            <a:r>
              <a:rPr lang="en-US" sz="3200" dirty="0"/>
              <a:t>How to apply the model to data?</a:t>
            </a:r>
          </a:p>
          <a:p>
            <a:pPr lvl="3"/>
            <a:endParaRPr lang="en-US" sz="2400" dirty="0"/>
          </a:p>
          <a:p>
            <a:r>
              <a:rPr lang="en-US" sz="3200" dirty="0"/>
              <a:t>Use predict:</a:t>
            </a:r>
          </a:p>
          <a:p>
            <a:pPr lvl="1"/>
            <a:r>
              <a:rPr lang="en-US" sz="2800" dirty="0" err="1">
                <a:latin typeface="Lucida Sans Typewriter"/>
              </a:rPr>
              <a:t>kmeans.predict</a:t>
            </a:r>
            <a:r>
              <a:rPr lang="en-US" sz="2800" dirty="0">
                <a:latin typeface="Lucida Sans Typewriter"/>
              </a:rPr>
              <a:t>(Vector)</a:t>
            </a:r>
          </a:p>
          <a:p>
            <a:pPr lvl="3"/>
            <a:endParaRPr lang="en-US" sz="2000" dirty="0">
              <a:latin typeface="Lucida Sans Typewriter"/>
            </a:endParaRPr>
          </a:p>
          <a:p>
            <a:pPr marL="404813" lvl="1" indent="0">
              <a:buNone/>
            </a:pPr>
            <a:r>
              <a:rPr lang="en-US" sz="28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int </a:t>
            </a:r>
            <a:r>
              <a:rPr lang="en-US" sz="2800" b="1" dirty="0" err="1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clusterId</a:t>
            </a:r>
            <a:r>
              <a:rPr lang="en-US" sz="28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 = </a:t>
            </a:r>
            <a:r>
              <a:rPr lang="en-US" sz="2800" b="1" dirty="0" err="1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model.predict</a:t>
            </a:r>
            <a:r>
              <a:rPr lang="en-US" sz="28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(</a:t>
            </a:r>
            <a:r>
              <a:rPr lang="en-US" sz="2800" b="1" dirty="0" err="1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Vector.dense</a:t>
            </a:r>
            <a:r>
              <a:rPr lang="en-US" sz="2800" b="1" dirty="0">
                <a:solidFill>
                  <a:schemeClr val="accent2"/>
                </a:solidFill>
                <a:latin typeface="Lucida Sans Typewriter"/>
                <a:cs typeface="Courier New" pitchFamily="49" charset="0"/>
              </a:rPr>
              <a:t>())</a:t>
            </a:r>
          </a:p>
          <a:p>
            <a:endParaRPr lang="en-US" sz="3200" dirty="0">
              <a:cs typeface="Courier New" pitchFamily="49" charset="0"/>
            </a:endParaRPr>
          </a:p>
          <a:p>
            <a:r>
              <a:rPr lang="en-US" sz="3200" dirty="0">
                <a:cs typeface="Courier New" pitchFamily="49" charset="0"/>
              </a:rPr>
              <a:t>Predict returns an integer</a:t>
            </a:r>
          </a:p>
          <a:p>
            <a:pPr lvl="1"/>
            <a:r>
              <a:rPr lang="en-US" sz="2800" dirty="0">
                <a:cs typeface="Courier New" pitchFamily="49" charset="0"/>
              </a:rPr>
              <a:t>Cluster number, i.e., 0, 1, 2, 3… (k-1).</a:t>
            </a:r>
          </a:p>
          <a:p>
            <a:pPr lvl="1"/>
            <a:endParaRPr lang="en-US" dirty="0">
              <a:cs typeface="Courier New" pitchFamily="49" charset="0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406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New Data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295400"/>
            <a:ext cx="8432800" cy="4283075"/>
          </a:xfrm>
        </p:spPr>
        <p:txBody>
          <a:bodyPr/>
          <a:lstStyle/>
          <a:p>
            <a:r>
              <a:rPr lang="en-US" sz="3200" dirty="0"/>
              <a:t>New Data be assigned on the existing model:</a:t>
            </a:r>
          </a:p>
          <a:p>
            <a:pPr lvl="1"/>
            <a:r>
              <a:rPr lang="en-US" sz="3000" dirty="0"/>
              <a:t>Make a Vector out of the new Data</a:t>
            </a:r>
          </a:p>
          <a:p>
            <a:pPr lvl="1"/>
            <a:r>
              <a:rPr lang="en-US" sz="3000" dirty="0"/>
              <a:t>Call </a:t>
            </a:r>
            <a:r>
              <a:rPr lang="en-US" sz="2600" dirty="0" err="1">
                <a:latin typeface="Lucida Sans Typewriter"/>
              </a:rPr>
              <a:t>KMeansModel.predict</a:t>
            </a:r>
            <a:r>
              <a:rPr lang="en-US" sz="2600" dirty="0">
                <a:latin typeface="Lucida Sans Typewriter"/>
              </a:rPr>
              <a:t>(vector)</a:t>
            </a:r>
            <a:r>
              <a:rPr lang="en-US" sz="3000" dirty="0"/>
              <a:t>, to get cluster membership as a number (integer)</a:t>
            </a:r>
          </a:p>
          <a:p>
            <a:r>
              <a:rPr lang="en-US" sz="3200" dirty="0"/>
              <a:t>The new data will not affect the existing cluster locations.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4067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 : </a:t>
            </a:r>
            <a:r>
              <a:rPr lang="en-US" dirty="0" err="1">
                <a:ea typeface="ＭＳ Ｐゴシック"/>
                <a:cs typeface="ＭＳ Ｐゴシック"/>
              </a:rPr>
              <a:t>KMeans</a:t>
            </a:r>
            <a:r>
              <a:rPr lang="en-US" dirty="0">
                <a:ea typeface="ＭＳ Ｐゴシック"/>
                <a:cs typeface="ＭＳ Ｐゴシック"/>
              </a:rPr>
              <a:t> Clustering on Flights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71" y="1135062"/>
            <a:ext cx="8432800" cy="5643563"/>
          </a:xfrm>
        </p:spPr>
        <p:txBody>
          <a:bodyPr/>
          <a:lstStyle/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sz="3200" dirty="0">
                <a:ea typeface="ＭＳ Ｐゴシック"/>
                <a:cs typeface="ＭＳ Ｐゴシック"/>
              </a:rPr>
              <a:t>: Try clustering flights dataset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NYCFlights</a:t>
            </a:r>
            <a:endParaRPr lang="en-US" sz="1000" dirty="0">
              <a:ea typeface="ＭＳ Ｐゴシック"/>
              <a:cs typeface="ＭＳ Ｐゴシック"/>
            </a:endParaRPr>
          </a:p>
          <a:p>
            <a:pPr lvl="4"/>
            <a:endParaRPr lang="en-US" sz="1000" dirty="0">
              <a:latin typeface="Times New Roman" pitchFamily="18" charset="0"/>
              <a:ea typeface="ＭＳ Ｐゴシック"/>
            </a:endParaRPr>
          </a:p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Builds on previous labs</a:t>
            </a:r>
            <a:r>
              <a:rPr lang="en-US" sz="3200" dirty="0">
                <a:ea typeface="ＭＳ Ｐゴシック"/>
                <a:cs typeface="ＭＳ Ｐゴシック"/>
              </a:rPr>
              <a:t>: None</a:t>
            </a:r>
          </a:p>
          <a:p>
            <a:pPr lvl="4"/>
            <a:endParaRPr lang="en-US" sz="1000" dirty="0">
              <a:latin typeface="Times New Roman" pitchFamily="18" charset="0"/>
              <a:ea typeface="ＭＳ Ｐゴシック"/>
            </a:endParaRPr>
          </a:p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sz="3200" dirty="0">
                <a:ea typeface="ＭＳ Ｐゴシック"/>
                <a:cs typeface="ＭＳ Ｐゴシック"/>
              </a:rPr>
              <a:t>: 20-30 min.</a:t>
            </a:r>
          </a:p>
          <a:p>
            <a:r>
              <a:rPr lang="en-US" sz="3200" b="1" dirty="0">
                <a:ea typeface="ＭＳ Ｐゴシック"/>
                <a:cs typeface="ＭＳ Ｐゴシック"/>
              </a:rPr>
              <a:t>Follow:  </a:t>
            </a:r>
            <a:r>
              <a:rPr lang="en-US" sz="3200" b="1" dirty="0" err="1">
                <a:ea typeface="ＭＳ Ｐゴシック"/>
                <a:cs typeface="ＭＳ Ｐゴシック"/>
              </a:rPr>
              <a:t>sklearn</a:t>
            </a:r>
            <a:r>
              <a:rPr lang="en-US" sz="3200" b="1" dirty="0">
                <a:ea typeface="ＭＳ Ｐゴシック"/>
                <a:cs typeface="ＭＳ Ｐゴシック"/>
              </a:rPr>
              <a:t>/kmeans/README.md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25ACC-C3C9-F847-8EAB-52595D5F34BC}"/>
              </a:ext>
            </a:extLst>
          </p:cNvPr>
          <p:cNvSpPr/>
          <p:nvPr/>
        </p:nvSpPr>
        <p:spPr>
          <a:xfrm>
            <a:off x="3214583" y="3305890"/>
            <a:ext cx="29434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kmeans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>
                <a:solidFill>
                  <a:srgbClr val="208050"/>
                </a:solidFill>
              </a:rPr>
              <a:t>2</a:t>
            </a:r>
            <a:r>
              <a:rPr lang="en-US" dirty="0"/>
              <a:t>,random_state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>
                <a:solidFill>
                  <a:srgbClr val="208050"/>
                </a:solidFill>
              </a:rPr>
              <a:t>0</a:t>
            </a:r>
            <a:r>
              <a:rPr lang="en-US" dirty="0"/>
              <a:t>)</a:t>
            </a:r>
            <a:r>
              <a:rPr lang="en-US" dirty="0">
                <a:solidFill>
                  <a:srgbClr val="666666"/>
                </a:solidFill>
              </a:rPr>
              <a:t>.</a:t>
            </a:r>
            <a:r>
              <a:rPr lang="en-US" dirty="0"/>
              <a:t>fit(X)</a:t>
            </a:r>
          </a:p>
        </p:txBody>
      </p:sp>
    </p:spTree>
    <p:extLst>
      <p:ext uri="{BB962C8B-B14F-4D97-AF65-F5344CB8AC3E}">
        <p14:creationId xmlns:p14="http://schemas.microsoft.com/office/powerpoint/2010/main" val="407603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Machine Learning in Python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21" y="1143000"/>
            <a:ext cx="8432800" cy="5197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Python </a:t>
            </a:r>
            <a:r>
              <a:rPr lang="en-US" sz="2800" dirty="0" err="1"/>
              <a:t>Scikit</a:t>
            </a:r>
            <a:r>
              <a:rPr lang="en-US" sz="2800" dirty="0"/>
              <a:t>-learn library provides lots algorithms</a:t>
            </a:r>
          </a:p>
          <a:p>
            <a:pPr>
              <a:defRPr/>
            </a:pPr>
            <a:r>
              <a:rPr lang="en-US" sz="2800" dirty="0"/>
              <a:t>Lots of common algorithms are supported</a:t>
            </a:r>
          </a:p>
          <a:p>
            <a:pPr lvl="1">
              <a:defRPr/>
            </a:pPr>
            <a:r>
              <a:rPr lang="en-US" sz="2400" dirty="0"/>
              <a:t>Classification/Regressions</a:t>
            </a:r>
          </a:p>
          <a:p>
            <a:pPr lvl="2">
              <a:defRPr/>
            </a:pPr>
            <a:r>
              <a:rPr lang="en-US" sz="2400" dirty="0"/>
              <a:t>Linear models (linear R, logistic regression, SVM)</a:t>
            </a:r>
          </a:p>
          <a:p>
            <a:pPr lvl="2">
              <a:defRPr/>
            </a:pPr>
            <a:r>
              <a:rPr lang="en-US" sz="2400" dirty="0"/>
              <a:t>Decision trees</a:t>
            </a:r>
          </a:p>
          <a:p>
            <a:pPr lvl="1">
              <a:defRPr/>
            </a:pPr>
            <a:r>
              <a:rPr lang="en-US" sz="2400" dirty="0"/>
              <a:t>K-Means clustering</a:t>
            </a:r>
          </a:p>
          <a:p>
            <a:pPr lvl="1">
              <a:defRPr/>
            </a:pPr>
            <a:r>
              <a:rPr lang="en-US" sz="2400" dirty="0"/>
              <a:t>More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461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>
                <a:ea typeface="ＭＳ Ｐゴシック"/>
                <a:cs typeface="ＭＳ Ｐゴシック"/>
              </a:rPr>
              <a:t>Classification /Regression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59726"/>
            <a:ext cx="6472238" cy="259205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/>
              <a:t>Recommendations</a:t>
            </a:r>
          </a:p>
          <a:p>
            <a:pPr marL="404813" lvl="1" indent="0" algn="r">
              <a:buNone/>
            </a:pPr>
            <a:r>
              <a:rPr lang="en-US" sz="2800" b="1" dirty="0">
                <a:solidFill>
                  <a:schemeClr val="accent2"/>
                </a:solidFill>
              </a:rPr>
              <a:t>Classification / Regression</a:t>
            </a:r>
            <a:endParaRPr lang="en-US" sz="2000" b="1" dirty="0">
              <a:solidFill>
                <a:schemeClr val="accent2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5612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E69A-F60C-7642-B7E1-ACF9E527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FCE3-0142-1349-9D0D-E6707CAC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and Regression are both supervised ML.</a:t>
            </a:r>
          </a:p>
          <a:p>
            <a:r>
              <a:rPr lang="en-US" dirty="0"/>
              <a:t>Both are to make a prediction</a:t>
            </a:r>
          </a:p>
          <a:p>
            <a:r>
              <a:rPr lang="en-US" dirty="0"/>
              <a:t>Classification: predict a categorical variable </a:t>
            </a:r>
          </a:p>
          <a:p>
            <a:pPr lvl="1"/>
            <a:r>
              <a:rPr lang="en-US" dirty="0"/>
              <a:t>Could be binary (yes/no)</a:t>
            </a:r>
          </a:p>
          <a:p>
            <a:r>
              <a:rPr lang="en-US" dirty="0"/>
              <a:t>Regression: predict a real number</a:t>
            </a:r>
          </a:p>
          <a:p>
            <a:r>
              <a:rPr lang="en-US" dirty="0"/>
              <a:t>We ”fit” the model with training data and labels</a:t>
            </a:r>
          </a:p>
          <a:p>
            <a:r>
              <a:rPr lang="en-US" dirty="0"/>
              <a:t>We can evaluate the model</a:t>
            </a:r>
          </a:p>
          <a:p>
            <a:r>
              <a:rPr lang="en-US" dirty="0"/>
              <a:t>Then we “predict” new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CB19-6F50-E743-8C5B-CE14F3383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DCFE9-1B7B-FB4B-9B37-2748CD432B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5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Classification Algorithms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321" y="1143000"/>
            <a:ext cx="8432800" cy="4892675"/>
          </a:xfrm>
        </p:spPr>
        <p:txBody>
          <a:bodyPr>
            <a:normAutofit/>
          </a:bodyPr>
          <a:lstStyle/>
          <a:p>
            <a:r>
              <a:rPr lang="en-US" sz="3200" dirty="0"/>
              <a:t>Naïve Bayes</a:t>
            </a:r>
            <a:endParaRPr lang="en-US" sz="2800" dirty="0"/>
          </a:p>
          <a:p>
            <a:r>
              <a:rPr lang="en-US" sz="3200" dirty="0"/>
              <a:t>Support Vector Machines (using Stochastic Gradient Descent)</a:t>
            </a:r>
            <a:endParaRPr lang="en-US" sz="2800" dirty="0"/>
          </a:p>
          <a:p>
            <a:r>
              <a:rPr lang="en-US" sz="3200" dirty="0"/>
              <a:t>Logistic Regression/</a:t>
            </a:r>
            <a:r>
              <a:rPr lang="en-US" sz="3200" dirty="0" err="1"/>
              <a:t>MaxEntropy</a:t>
            </a:r>
            <a:endParaRPr lang="en-US" sz="2800" dirty="0"/>
          </a:p>
          <a:p>
            <a:r>
              <a:rPr lang="en-US" sz="3200" dirty="0"/>
              <a:t>Decision Trees</a:t>
            </a:r>
          </a:p>
          <a:p>
            <a:pPr lvl="1"/>
            <a:r>
              <a:rPr lang="en-US" sz="2800" dirty="0"/>
              <a:t>A basic decision tree is pretty simple. </a:t>
            </a:r>
          </a:p>
          <a:p>
            <a:pPr lvl="1"/>
            <a:r>
              <a:rPr lang="en-US" sz="2800" dirty="0"/>
              <a:t>It is a set of rules collect the rule</a:t>
            </a:r>
          </a:p>
          <a:p>
            <a:pPr lvl="1"/>
            <a:r>
              <a:rPr lang="en-US" sz="2800" dirty="0"/>
              <a:t>Decision-tree learning is a means of inferring an appropriate decision tree from the data.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2019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(SVMs)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021" y="990600"/>
            <a:ext cx="8432800" cy="534987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Support Vector Machine is a classification method that is:</a:t>
            </a:r>
          </a:p>
          <a:p>
            <a:pPr lvl="1"/>
            <a:r>
              <a:rPr lang="en-US" sz="2800" dirty="0"/>
              <a:t>Supervised (trained)</a:t>
            </a:r>
          </a:p>
          <a:p>
            <a:pPr lvl="1"/>
            <a:r>
              <a:rPr lang="en-US" sz="2800" dirty="0"/>
              <a:t>Linear</a:t>
            </a:r>
          </a:p>
          <a:p>
            <a:pPr lvl="1"/>
            <a:r>
              <a:rPr lang="en-US" sz="2800" dirty="0"/>
              <a:t>Binary (splits into two classes)  </a:t>
            </a:r>
            <a:br>
              <a:rPr lang="en-US" sz="2800" dirty="0"/>
            </a:br>
            <a:r>
              <a:rPr lang="en-US" sz="2800" dirty="0"/>
              <a:t>(E.g., Spam or not-spam)</a:t>
            </a:r>
          </a:p>
          <a:p>
            <a:pPr lvl="1"/>
            <a:r>
              <a:rPr lang="en-US" sz="2800" dirty="0"/>
              <a:t>Crisp (not fuzzy, not probabilistic)</a:t>
            </a:r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Draw a line (</a:t>
            </a:r>
            <a:r>
              <a:rPr lang="en-US" sz="2800" dirty="0" err="1"/>
              <a:t>hyperplane</a:t>
            </a:r>
            <a:r>
              <a:rPr lang="en-US" sz="2800" dirty="0"/>
              <a:t>) that separates the two classes</a:t>
            </a:r>
          </a:p>
          <a:p>
            <a:pPr lvl="1"/>
            <a:r>
              <a:rPr lang="en-US" sz="2800" dirty="0"/>
              <a:t>Line should perform best possible separation</a:t>
            </a:r>
          </a:p>
          <a:p>
            <a:pPr lvl="1"/>
            <a:r>
              <a:rPr lang="en-US" sz="2800" dirty="0"/>
              <a:t>Maximize distance between line and closest points.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2019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US" dirty="0">
              <a:ea typeface="ＭＳ Ｐゴシック"/>
              <a:cs typeface="ＭＳ Ｐゴシック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rcRect l="-46386" r="-46386"/>
          <a:stretch>
            <a:fillRect/>
          </a:stretch>
        </p:blipFill>
        <p:spPr bwMode="auto">
          <a:xfrm>
            <a:off x="-318293" y="1143000"/>
            <a:ext cx="944611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2019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Support in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150" y="1447800"/>
            <a:ext cx="8432800" cy="3825875"/>
          </a:xfrm>
        </p:spPr>
        <p:txBody>
          <a:bodyPr/>
          <a:lstStyle/>
          <a:p>
            <a:r>
              <a:rPr lang="en-US" sz="3200" dirty="0"/>
              <a:t>The following algorithms are well-represented in </a:t>
            </a:r>
            <a:r>
              <a:rPr lang="en-US" sz="3200" dirty="0" err="1"/>
              <a:t>Scikit</a:t>
            </a:r>
            <a:r>
              <a:rPr lang="en-US" sz="3200" dirty="0"/>
              <a:t>-learn:</a:t>
            </a:r>
          </a:p>
          <a:p>
            <a:pPr lvl="1"/>
            <a:r>
              <a:rPr lang="en-US" sz="2800" dirty="0"/>
              <a:t>Linear methods: SVM, Logistic Regression</a:t>
            </a:r>
          </a:p>
          <a:p>
            <a:pPr lvl="1"/>
            <a:r>
              <a:rPr lang="en-US" sz="2800" dirty="0"/>
              <a:t>Decision trees</a:t>
            </a:r>
          </a:p>
          <a:p>
            <a:pPr lvl="1"/>
            <a:r>
              <a:rPr lang="en-US" sz="2800" dirty="0"/>
              <a:t>Ensemble decision trees (Random Forests, Gradient Boosted Trees)</a:t>
            </a:r>
          </a:p>
          <a:p>
            <a:pPr lvl="1"/>
            <a:r>
              <a:rPr lang="en-US" sz="2800" dirty="0"/>
              <a:t>Naïve Bayes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2019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530475"/>
          </a:xfrm>
        </p:spPr>
        <p:txBody>
          <a:bodyPr/>
          <a:lstStyle/>
          <a:p>
            <a:r>
              <a:rPr lang="en-US" dirty="0"/>
              <a:t>Let's consider a binary classifier</a:t>
            </a:r>
          </a:p>
          <a:p>
            <a:pPr lvl="1"/>
            <a:r>
              <a:rPr lang="en-US" dirty="0"/>
              <a:t>Picks one of two outcomes  (spam / not-spam)</a:t>
            </a:r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Confusion matrix</a:t>
            </a:r>
          </a:p>
          <a:p>
            <a:pPr lvl="1"/>
            <a:r>
              <a:rPr lang="en-US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375206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/ Error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844675"/>
          </a:xfrm>
        </p:spPr>
        <p:txBody>
          <a:bodyPr/>
          <a:lstStyle/>
          <a:p>
            <a:r>
              <a:rPr lang="en-US" dirty="0"/>
              <a:t>Let's consider a binary classifier</a:t>
            </a:r>
          </a:p>
          <a:p>
            <a:pPr lvl="1"/>
            <a:r>
              <a:rPr lang="en-US" dirty="0"/>
              <a:t>Picks one of two outcomes  (spam / not-spam)</a:t>
            </a:r>
          </a:p>
          <a:p>
            <a:r>
              <a:rPr lang="en-US" dirty="0"/>
              <a:t>Say we are classifying 10 emails (6 spam, 4 not-spam)</a:t>
            </a:r>
          </a:p>
          <a:p>
            <a:r>
              <a:rPr lang="en-US" dirty="0"/>
              <a:t>See </a:t>
            </a:r>
            <a:r>
              <a:rPr lang="en-US" b="1" dirty="0"/>
              <a:t>'confusion matrix</a:t>
            </a:r>
            <a:r>
              <a:rPr lang="en-US" dirty="0"/>
              <a:t>' below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99545" y="2667000"/>
          <a:ext cx="6934200" cy="396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Classification =&gt;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Actual Spam (6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count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66% accuracy</a:t>
                      </a:r>
                    </a:p>
                    <a:p>
                      <a:r>
                        <a:rPr lang="en-US" sz="1600" dirty="0"/>
                        <a:t>Correct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True-Positive Rate (sensitivity)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count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33% </a:t>
                      </a:r>
                    </a:p>
                    <a:p>
                      <a:r>
                        <a:rPr lang="en-US" sz="1600" dirty="0"/>
                        <a:t>Incorrect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False negative rate</a:t>
                      </a:r>
                      <a:r>
                        <a:rPr lang="en-US" sz="1600" b="1" baseline="0" dirty="0"/>
                        <a:t> (miss rate)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Actual Not Spam (4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count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25 %</a:t>
                      </a:r>
                    </a:p>
                    <a:p>
                      <a:r>
                        <a:rPr lang="en-US" sz="1600" dirty="0"/>
                        <a:t>Incorrect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False-positive</a:t>
                      </a:r>
                      <a:r>
                        <a:rPr lang="en-US" sz="1600" b="1" baseline="0" dirty="0"/>
                        <a:t> rate (fall-out)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count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75%</a:t>
                      </a:r>
                    </a:p>
                    <a:p>
                      <a:r>
                        <a:rPr lang="en-US" sz="1600" dirty="0"/>
                        <a:t>Correct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True negative rate (specificity)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19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 </a:t>
            </a:r>
            <a:r>
              <a:rPr lang="en-US"/>
              <a:t>More Than 2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4109721"/>
            <a:ext cx="8902700" cy="2062479"/>
          </a:xfrm>
        </p:spPr>
        <p:txBody>
          <a:bodyPr>
            <a:normAutofit/>
          </a:bodyPr>
          <a:lstStyle/>
          <a:p>
            <a:r>
              <a:rPr lang="en-US" dirty="0"/>
              <a:t>Algorithm has trouble classifying cats / dogs (too many </a:t>
            </a:r>
            <a:r>
              <a:rPr lang="en-US" dirty="0" err="1"/>
              <a:t>mis</a:t>
            </a:r>
            <a:r>
              <a:rPr lang="en-US" dirty="0"/>
              <a:t>-classification)</a:t>
            </a:r>
          </a:p>
          <a:p>
            <a:r>
              <a:rPr lang="en-US" dirty="0"/>
              <a:t>Can classify rabbits pretty well (less </a:t>
            </a:r>
            <a:r>
              <a:rPr lang="en-US" dirty="0" err="1"/>
              <a:t>mis</a:t>
            </a:r>
            <a:r>
              <a:rPr lang="en-US" dirty="0"/>
              <a:t>-classifications)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28700" y="990600"/>
          <a:ext cx="7391400" cy="260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55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400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552">
                <a:tc rowSpan="4">
                  <a:txBody>
                    <a:bodyPr/>
                    <a:lstStyle/>
                    <a:p>
                      <a:r>
                        <a:rPr lang="en-US" sz="2400" dirty="0"/>
                        <a:t>Actual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5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Cat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5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Dog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3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Rabbit</a:t>
                      </a:r>
                      <a:r>
                        <a:rPr lang="en-US" sz="2400" b="1" baseline="0" dirty="0"/>
                        <a:t> (13)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90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42900" y="761999"/>
          <a:ext cx="8686800" cy="5731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Condition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0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5663">
                <a:tc rowSpan="2">
                  <a:txBody>
                    <a:bodyPr/>
                    <a:lstStyle/>
                    <a:p>
                      <a:r>
                        <a:rPr lang="en-US" dirty="0"/>
                        <a:t>Actual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</a:t>
                      </a:r>
                    </a:p>
                    <a:p>
                      <a:endParaRPr lang="en-US" dirty="0"/>
                    </a:p>
                    <a:p>
                      <a:r>
                        <a:rPr lang="en-US" u="sng" dirty="0"/>
                        <a:t>Miss rate</a:t>
                      </a:r>
                    </a:p>
                    <a:p>
                      <a:r>
                        <a:rPr lang="en-US" dirty="0"/>
                        <a:t>- Guilty prisoner was not convicted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1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</a:p>
                    <a:p>
                      <a:endParaRPr lang="en-US" dirty="0"/>
                    </a:p>
                    <a:p>
                      <a:r>
                        <a:rPr lang="en-US" u="sng" dirty="0"/>
                        <a:t>Sensitivity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False alarm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'Crying</a:t>
                      </a:r>
                      <a:r>
                        <a:rPr lang="en-US" baseline="0" dirty="0"/>
                        <a:t> wolf'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/>
                        <a:t>Hiring someone who is not qualified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13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Algorithm overview</a:t>
            </a:r>
          </a:p>
        </p:txBody>
      </p:sp>
      <p:pic>
        <p:nvPicPr>
          <p:cNvPr id="6" name="Content Placeholder 5" descr="code2flow_4407c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" y="822325"/>
            <a:ext cx="8839200" cy="564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: Calculations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381500" y="838200"/>
          <a:ext cx="4835280" cy="304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5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Predicted</a:t>
                      </a:r>
                      <a:r>
                        <a:rPr lang="en-US" sz="1400" baseline="0" dirty="0"/>
                        <a:t> Condition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87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Actual condition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(n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Positive</a:t>
                      </a:r>
                    </a:p>
                    <a:p>
                      <a:r>
                        <a:rPr lang="en-US" sz="1400" b="1" dirty="0"/>
                        <a:t>(n</a:t>
                      </a:r>
                      <a:r>
                        <a:rPr lang="en-US" sz="1400" b="1" baseline="0" dirty="0"/>
                        <a:t> = 120)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positive</a:t>
                      </a:r>
                    </a:p>
                    <a:p>
                      <a:r>
                        <a:rPr lang="en-US" sz="1400" dirty="0"/>
                        <a:t>(n = 90)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negative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30)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Negative</a:t>
                      </a:r>
                    </a:p>
                    <a:p>
                      <a:r>
                        <a:rPr lang="en-US" sz="14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Positive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10)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</a:t>
                      </a:r>
                    </a:p>
                    <a:p>
                      <a:r>
                        <a:rPr lang="en-US" sz="1400" dirty="0"/>
                        <a:t>(n = 70)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4950" y="838201"/>
            <a:ext cx="4375150" cy="56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Accuracy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Overall how accurate is the model?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(TP + TN) / total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(90 + 70) / 200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0.8  or 80%</a:t>
            </a:r>
          </a:p>
          <a:p>
            <a:pPr indent="-365760">
              <a:spcBef>
                <a:spcPts val="0"/>
              </a:spcBef>
            </a:pPr>
            <a:endParaRPr lang="en-US" sz="2000" kern="0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sz="2000" b="1" kern="0" dirty="0" err="1">
                <a:ea typeface="ＭＳ Ｐゴシック"/>
                <a:cs typeface="ＭＳ Ｐゴシック"/>
              </a:rPr>
              <a:t>Mis</a:t>
            </a:r>
            <a:r>
              <a:rPr lang="en-US" sz="2000" b="1" kern="0" dirty="0">
                <a:ea typeface="ＭＳ Ｐゴシック"/>
                <a:cs typeface="ＭＳ Ｐゴシック"/>
              </a:rPr>
              <a:t>-classification / Error rate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How wrong is the model?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(FP + FN) / total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(10 + 30) / 200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0.2 or 20%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1 - accuracy</a:t>
            </a:r>
          </a:p>
        </p:txBody>
      </p:sp>
    </p:spTree>
    <p:extLst>
      <p:ext uri="{BB962C8B-B14F-4D97-AF65-F5344CB8AC3E}">
        <p14:creationId xmlns:p14="http://schemas.microsoft.com/office/powerpoint/2010/main" val="3852697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: Calculations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381500" y="838200"/>
          <a:ext cx="4835280" cy="314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5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Predicted</a:t>
                      </a:r>
                      <a:r>
                        <a:rPr lang="en-US" sz="1400" baseline="0" dirty="0"/>
                        <a:t> Condition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87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Actual condition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(n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Positive</a:t>
                      </a:r>
                    </a:p>
                    <a:p>
                      <a:r>
                        <a:rPr lang="en-US" sz="1400" b="1" dirty="0"/>
                        <a:t>(n</a:t>
                      </a:r>
                      <a:r>
                        <a:rPr lang="en-US" sz="1400" b="1" baseline="0" dirty="0"/>
                        <a:t> = 120)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positive</a:t>
                      </a:r>
                    </a:p>
                    <a:p>
                      <a:r>
                        <a:rPr lang="en-US" sz="1400" dirty="0"/>
                        <a:t>(n = 90)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TPR = 75%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negative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30)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Negative</a:t>
                      </a:r>
                    </a:p>
                    <a:p>
                      <a:r>
                        <a:rPr lang="en-US" sz="14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Positive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10)</a:t>
                      </a:r>
                    </a:p>
                    <a:p>
                      <a:endParaRPr lang="en-US" sz="1400" baseline="0" dirty="0"/>
                    </a:p>
                    <a:p>
                      <a:r>
                        <a:rPr lang="en-US" sz="1400" baseline="0" dirty="0"/>
                        <a:t>FPR = 12.5%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</a:t>
                      </a:r>
                    </a:p>
                    <a:p>
                      <a:r>
                        <a:rPr lang="en-US" sz="1400" dirty="0"/>
                        <a:t>(n = 70)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4950" y="838201"/>
            <a:ext cx="4375150" cy="56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True Positive Rate (TPR)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How often model predicts 'positive' as 'positive' (</a:t>
            </a:r>
            <a:r>
              <a:rPr lang="en-US" sz="2000" kern="0" dirty="0">
                <a:solidFill>
                  <a:srgbClr val="99D071"/>
                </a:solidFill>
                <a:ea typeface="ＭＳ Ｐゴシック"/>
                <a:cs typeface="ＭＳ Ｐゴシック"/>
              </a:rPr>
              <a:t>correctly</a:t>
            </a:r>
            <a:r>
              <a:rPr lang="en-US" sz="2000" kern="0" dirty="0">
                <a:ea typeface="ＭＳ Ｐゴシック"/>
                <a:cs typeface="ＭＳ Ｐゴシック"/>
              </a:rPr>
              <a:t>) ? 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TP / actual positive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90 / 120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0.75  or 75%</a:t>
            </a:r>
          </a:p>
          <a:p>
            <a:pPr indent="-365760">
              <a:spcBef>
                <a:spcPts val="0"/>
              </a:spcBef>
            </a:pPr>
            <a:endParaRPr lang="en-US" sz="2000" kern="0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False Positive Rate (FPR)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How often model predicts 'negative' as 'positive' (</a:t>
            </a:r>
            <a:r>
              <a:rPr lang="en-US" sz="2000" kern="0" dirty="0">
                <a:solidFill>
                  <a:schemeClr val="accent6">
                    <a:lumMod val="40000"/>
                    <a:lumOff val="60000"/>
                  </a:schemeClr>
                </a:solidFill>
                <a:ea typeface="ＭＳ Ｐゴシック"/>
                <a:cs typeface="ＭＳ Ｐゴシック"/>
              </a:rPr>
              <a:t>incorrectly</a:t>
            </a:r>
            <a:r>
              <a:rPr lang="en-US" sz="2000" kern="0" dirty="0">
                <a:ea typeface="ＭＳ Ｐゴシック"/>
                <a:cs typeface="ＭＳ Ｐゴシック"/>
              </a:rPr>
              <a:t>)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FP / actual negative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10 / 80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0.125 or 12.5%</a:t>
            </a:r>
          </a:p>
        </p:txBody>
      </p:sp>
    </p:spTree>
    <p:extLst>
      <p:ext uri="{BB962C8B-B14F-4D97-AF65-F5344CB8AC3E}">
        <p14:creationId xmlns:p14="http://schemas.microsoft.com/office/powerpoint/2010/main" val="2109167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: Calculations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381500" y="838200"/>
          <a:ext cx="4835280" cy="314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5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Predicted</a:t>
                      </a:r>
                      <a:r>
                        <a:rPr lang="en-US" sz="1400" baseline="0" dirty="0"/>
                        <a:t> Condition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87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Actual condition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(n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Positive</a:t>
                      </a:r>
                    </a:p>
                    <a:p>
                      <a:r>
                        <a:rPr lang="en-US" sz="1400" b="1" dirty="0"/>
                        <a:t>(n</a:t>
                      </a:r>
                      <a:r>
                        <a:rPr lang="en-US" sz="1400" b="1" baseline="0" dirty="0"/>
                        <a:t> = 120)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positive</a:t>
                      </a:r>
                    </a:p>
                    <a:p>
                      <a:r>
                        <a:rPr lang="en-US" sz="1400" dirty="0"/>
                        <a:t>(n = 90)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TPR = 75%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negative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30)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Negative</a:t>
                      </a:r>
                    </a:p>
                    <a:p>
                      <a:r>
                        <a:rPr lang="en-US" sz="14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Positive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10)</a:t>
                      </a:r>
                    </a:p>
                    <a:p>
                      <a:endParaRPr lang="en-US" sz="1400" baseline="0" dirty="0"/>
                    </a:p>
                    <a:p>
                      <a:r>
                        <a:rPr lang="en-US" sz="1400" baseline="0" dirty="0"/>
                        <a:t>FPR = 12.5%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</a:t>
                      </a:r>
                    </a:p>
                    <a:p>
                      <a:r>
                        <a:rPr lang="en-US" sz="1400" dirty="0"/>
                        <a:t>(n = 70)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Specificity</a:t>
                      </a:r>
                      <a:r>
                        <a:rPr lang="en-US" sz="1400" baseline="0" dirty="0"/>
                        <a:t> = 87.5%</a:t>
                      </a:r>
                      <a:endParaRPr 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4950" y="838201"/>
            <a:ext cx="4375150" cy="56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Specificity </a:t>
            </a:r>
            <a:br>
              <a:rPr lang="en-US" sz="2000" b="1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How often model predicts negative' as negative' (correctly) ? 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TN / actual no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70 / 80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0.875 or 87.5 %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1 - FPR</a:t>
            </a:r>
          </a:p>
          <a:p>
            <a:pPr indent="-365760">
              <a:spcBef>
                <a:spcPts val="0"/>
              </a:spcBef>
            </a:pPr>
            <a:endParaRPr lang="en-US" sz="2000" kern="0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Precision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When model predicts 'positive' how often it is right?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TP / predicted positive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90 / (90 + 10)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0.9  or 90%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62500" y="4157534"/>
            <a:ext cx="437515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Prevalence</a:t>
            </a:r>
            <a:r>
              <a:rPr lang="en-US" sz="2000" kern="0" dirty="0">
                <a:ea typeface="ＭＳ Ｐゴシック"/>
                <a:cs typeface="ＭＳ Ｐゴシック"/>
              </a:rPr>
              <a:t> 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How often does 'positive' occurs in our sample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actual positive  / total 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120 / 200</a:t>
            </a:r>
            <a:br>
              <a:rPr lang="en-US" sz="2000" kern="0" dirty="0">
                <a:ea typeface="ＭＳ Ｐゴシック"/>
                <a:cs typeface="ＭＳ Ｐゴシック"/>
              </a:rPr>
            </a:br>
            <a:r>
              <a:rPr lang="en-US" sz="2000" kern="0" dirty="0">
                <a:ea typeface="ＭＳ Ｐゴシック"/>
                <a:cs typeface="ＭＳ Ｐゴシック"/>
              </a:rPr>
              <a:t>= 0.6  or 60%</a:t>
            </a:r>
          </a:p>
        </p:txBody>
      </p:sp>
    </p:spTree>
    <p:extLst>
      <p:ext uri="{BB962C8B-B14F-4D97-AF65-F5344CB8AC3E}">
        <p14:creationId xmlns:p14="http://schemas.microsoft.com/office/powerpoint/2010/main" val="1261950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: Calculations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381500" y="838200"/>
          <a:ext cx="4835280" cy="314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5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Predicted</a:t>
                      </a:r>
                      <a:r>
                        <a:rPr lang="en-US" sz="1400" baseline="0" dirty="0"/>
                        <a:t> Condition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87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Actual condition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(n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Positive</a:t>
                      </a:r>
                    </a:p>
                    <a:p>
                      <a:r>
                        <a:rPr lang="en-US" sz="1400" b="1" dirty="0"/>
                        <a:t>(n</a:t>
                      </a:r>
                      <a:r>
                        <a:rPr lang="en-US" sz="1400" b="1" baseline="0" dirty="0"/>
                        <a:t> = 120)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positive</a:t>
                      </a:r>
                    </a:p>
                    <a:p>
                      <a:r>
                        <a:rPr lang="en-US" sz="1400" dirty="0"/>
                        <a:t>(n = 90)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TPR = 75%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negative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30)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Negative</a:t>
                      </a:r>
                    </a:p>
                    <a:p>
                      <a:r>
                        <a:rPr lang="en-US" sz="14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 Positive</a:t>
                      </a:r>
                    </a:p>
                    <a:p>
                      <a:r>
                        <a:rPr lang="en-US" sz="1400" dirty="0"/>
                        <a:t>(n</a:t>
                      </a:r>
                      <a:r>
                        <a:rPr lang="en-US" sz="1400" baseline="0" dirty="0"/>
                        <a:t> = 10)</a:t>
                      </a:r>
                    </a:p>
                    <a:p>
                      <a:endParaRPr lang="en-US" sz="1400" baseline="0" dirty="0"/>
                    </a:p>
                    <a:p>
                      <a:r>
                        <a:rPr lang="en-US" sz="1400" baseline="0" dirty="0"/>
                        <a:t>FPR = 12.5%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</a:t>
                      </a:r>
                    </a:p>
                    <a:p>
                      <a:r>
                        <a:rPr lang="en-US" sz="1400" dirty="0"/>
                        <a:t>(n = 70)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Specificity</a:t>
                      </a:r>
                      <a:r>
                        <a:rPr lang="en-US" sz="1400" baseline="0" dirty="0"/>
                        <a:t> = 87.5%</a:t>
                      </a:r>
                      <a:endParaRPr 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4950" y="838201"/>
            <a:ext cx="4375150" cy="56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Positive Predictive Value (PPV)</a:t>
            </a:r>
            <a:br>
              <a:rPr lang="en-US" sz="2000" b="1" kern="0" dirty="0">
                <a:ea typeface="ＭＳ Ｐゴシック"/>
                <a:cs typeface="ＭＳ Ｐゴシック"/>
              </a:rPr>
            </a:br>
            <a:r>
              <a:rPr lang="en-US" sz="1800" kern="0" dirty="0">
                <a:ea typeface="ＭＳ Ｐゴシック"/>
              </a:rPr>
              <a:t>Similar to precision, takes 'prevalence' into account</a:t>
            </a:r>
            <a:br>
              <a:rPr lang="en-US" sz="1800" kern="0" dirty="0">
                <a:ea typeface="ＭＳ Ｐゴシック"/>
              </a:rPr>
            </a:br>
            <a:r>
              <a:rPr lang="en-US" sz="1800" kern="0" dirty="0">
                <a:ea typeface="ＭＳ Ｐゴシック"/>
              </a:rPr>
              <a:t>= TP / (TP + FP)</a:t>
            </a:r>
            <a:br>
              <a:rPr lang="en-US" sz="1800" kern="0" dirty="0">
                <a:ea typeface="ＭＳ Ｐゴシック"/>
              </a:rPr>
            </a:br>
            <a:r>
              <a:rPr lang="en-US" sz="1800" kern="0" dirty="0">
                <a:ea typeface="ＭＳ Ｐゴシック"/>
              </a:rPr>
              <a:t>= 90 / (90 + 10)</a:t>
            </a:r>
            <a:br>
              <a:rPr lang="en-US" sz="1800" kern="0" dirty="0">
                <a:ea typeface="ＭＳ Ｐゴシック"/>
              </a:rPr>
            </a:br>
            <a:r>
              <a:rPr lang="en-US" sz="1800" kern="0" dirty="0">
                <a:ea typeface="ＭＳ Ｐゴシック"/>
              </a:rPr>
              <a:t>= 0.90  or 90%</a:t>
            </a:r>
            <a:br>
              <a:rPr lang="en-US" sz="1800" kern="0" dirty="0">
                <a:ea typeface="ＭＳ Ｐゴシック"/>
              </a:rPr>
            </a:br>
            <a:br>
              <a:rPr lang="en-US" sz="1800" b="1" kern="0" dirty="0">
                <a:ea typeface="ＭＳ Ｐゴシック"/>
                <a:cs typeface="ＭＳ Ｐゴシック"/>
              </a:rPr>
            </a:br>
            <a:endParaRPr lang="en-US" sz="2000" kern="0" dirty="0"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sz="2000" b="1" kern="0" dirty="0">
                <a:ea typeface="ＭＳ Ｐゴシック"/>
                <a:cs typeface="ＭＳ Ｐゴシック"/>
              </a:rPr>
              <a:t>Null Error Rate</a:t>
            </a:r>
          </a:p>
          <a:p>
            <a:pPr lvl="1" indent="-365760">
              <a:spcBef>
                <a:spcPts val="0"/>
              </a:spcBef>
            </a:pPr>
            <a:r>
              <a:rPr lang="en-US" sz="1800" kern="0" dirty="0">
                <a:ea typeface="ＭＳ Ｐゴシック"/>
                <a:cs typeface="ＭＳ Ｐゴシック"/>
              </a:rPr>
              <a:t>How often the model would be wrong if it always predicted the majority class?</a:t>
            </a:r>
          </a:p>
          <a:p>
            <a:pPr lvl="1" indent="-365760">
              <a:spcBef>
                <a:spcPts val="0"/>
              </a:spcBef>
            </a:pPr>
            <a:r>
              <a:rPr lang="en-US" sz="1800" kern="0" dirty="0">
                <a:ea typeface="ＭＳ Ｐゴシック"/>
              </a:rPr>
              <a:t>Here our majority = Positive</a:t>
            </a:r>
          </a:p>
          <a:p>
            <a:pPr lvl="1" indent="-365760">
              <a:spcBef>
                <a:spcPts val="0"/>
              </a:spcBef>
            </a:pPr>
            <a:r>
              <a:rPr lang="en-US" sz="1800" kern="0" dirty="0">
                <a:ea typeface="ＭＳ Ｐゴシック"/>
                <a:cs typeface="ＭＳ Ｐゴシック"/>
              </a:rPr>
              <a:t>If we always predicted 'positive' we would be wrong 80 times (negative)</a:t>
            </a:r>
          </a:p>
          <a:p>
            <a:pPr lvl="1" indent="-365760">
              <a:spcBef>
                <a:spcPts val="0"/>
              </a:spcBef>
            </a:pPr>
            <a:r>
              <a:rPr lang="en-US" sz="1800" kern="0" dirty="0">
                <a:ea typeface="ＭＳ Ｐゴシック"/>
              </a:rPr>
              <a:t>80/200 = 40% of time</a:t>
            </a:r>
            <a:br>
              <a:rPr lang="en-US" sz="1800" kern="0" dirty="0">
                <a:ea typeface="ＭＳ Ｐゴシック"/>
                <a:cs typeface="ＭＳ Ｐゴシック"/>
              </a:rPr>
            </a:br>
            <a:endParaRPr lang="en-US" sz="1800" kern="0" dirty="0">
              <a:ea typeface="ＭＳ Ｐゴシック"/>
              <a:cs typeface="ＭＳ Ｐゴシック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62500" y="4157534"/>
            <a:ext cx="437515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indent="-365760">
              <a:spcBef>
                <a:spcPts val="0"/>
              </a:spcBef>
            </a:pPr>
            <a:endParaRPr lang="en-US" sz="2000" kern="0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7633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ROC Curve Generated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718550" cy="5670868"/>
          </a:xfrm>
        </p:spPr>
        <p:txBody>
          <a:bodyPr>
            <a:normAutofit/>
          </a:bodyPr>
          <a:lstStyle/>
          <a:p>
            <a:r>
              <a:rPr lang="en-US" dirty="0"/>
              <a:t>Y-axis : True Positive Rate (TPR)</a:t>
            </a:r>
          </a:p>
          <a:p>
            <a:pPr lvl="1"/>
            <a:r>
              <a:rPr lang="en-US" dirty="0"/>
              <a:t>Actual=positive, predicted=positive</a:t>
            </a:r>
          </a:p>
          <a:p>
            <a:pPr lvl="1"/>
            <a:r>
              <a:rPr lang="en-US" dirty="0"/>
              <a:t>Correct!</a:t>
            </a:r>
          </a:p>
          <a:p>
            <a:endParaRPr lang="en-US" dirty="0"/>
          </a:p>
          <a:p>
            <a:r>
              <a:rPr lang="en-US" dirty="0"/>
              <a:t>X-axis : False Positive Rate (FPR)</a:t>
            </a:r>
          </a:p>
          <a:p>
            <a:pPr lvl="1"/>
            <a:r>
              <a:rPr lang="en-US" dirty="0"/>
              <a:t>Actual=negative, predicted=positive</a:t>
            </a:r>
          </a:p>
          <a:p>
            <a:pPr lvl="1"/>
            <a:r>
              <a:rPr lang="en-US" dirty="0"/>
              <a:t>Incorrect!</a:t>
            </a:r>
          </a:p>
          <a:p>
            <a:endParaRPr lang="en-US" dirty="0"/>
          </a:p>
          <a:p>
            <a:r>
              <a:rPr lang="en-US" dirty="0"/>
              <a:t>0.0 &lt;= TPR &amp; FPR  &lt;= 1.0</a:t>
            </a:r>
          </a:p>
          <a:p>
            <a:endParaRPr lang="en-US" dirty="0"/>
          </a:p>
          <a:p>
            <a:r>
              <a:rPr lang="en-US" dirty="0"/>
              <a:t>Plot TPR / FPR while varying 'threshold'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6814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5518150" cy="5643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Our spam classifier provides a 'spam probability' for each email</a:t>
            </a:r>
          </a:p>
          <a:p>
            <a:pPr lvl="1"/>
            <a:r>
              <a:rPr lang="en-US" dirty="0"/>
              <a:t>Probability is between 0.0. and 1.0 (or 0 to 100%)</a:t>
            </a:r>
          </a:p>
          <a:p>
            <a:pPr lvl="1"/>
            <a:r>
              <a:rPr lang="en-US" dirty="0"/>
              <a:t>1.0  definitely spam</a:t>
            </a:r>
          </a:p>
          <a:p>
            <a:pPr lvl="1"/>
            <a:r>
              <a:rPr lang="en-US" dirty="0"/>
              <a:t>0.0 definitely not spam</a:t>
            </a:r>
          </a:p>
          <a:p>
            <a:r>
              <a:rPr lang="en-US" dirty="0"/>
              <a:t>When </a:t>
            </a:r>
            <a:r>
              <a:rPr lang="en-US"/>
              <a:t>an email's </a:t>
            </a:r>
            <a:r>
              <a:rPr lang="en-US" b="1" dirty="0"/>
              <a:t>'spam score</a:t>
            </a:r>
            <a:r>
              <a:rPr lang="en-US" dirty="0"/>
              <a:t>' is above a certain number we mark it as spam</a:t>
            </a:r>
          </a:p>
          <a:p>
            <a:r>
              <a:rPr lang="en-US" dirty="0"/>
              <a:t>This is called </a:t>
            </a:r>
            <a:r>
              <a:rPr lang="en-US" b="1" dirty="0">
                <a:solidFill>
                  <a:schemeClr val="accent2"/>
                </a:solidFill>
              </a:rPr>
              <a:t>'threshold</a:t>
            </a:r>
            <a:r>
              <a:rPr lang="en-US" dirty="0"/>
              <a:t>'</a:t>
            </a:r>
          </a:p>
          <a:p>
            <a:r>
              <a:rPr lang="en-US" dirty="0"/>
              <a:t>If spam threshold is lower (say 50%)</a:t>
            </a:r>
          </a:p>
          <a:p>
            <a:pPr lvl="1"/>
            <a:r>
              <a:rPr lang="en-US" dirty="0"/>
              <a:t>more emails will be classified as spam</a:t>
            </a:r>
            <a:br>
              <a:rPr lang="en-US" dirty="0"/>
            </a:br>
            <a:r>
              <a:rPr lang="en-US" dirty="0"/>
              <a:t>(email2, email3)</a:t>
            </a:r>
          </a:p>
          <a:p>
            <a:pPr lvl="1"/>
            <a:r>
              <a:rPr lang="en-US" dirty="0"/>
              <a:t>Users will miss emails (as they are in Spam folder)</a:t>
            </a:r>
          </a:p>
          <a:p>
            <a:r>
              <a:rPr lang="en-US" dirty="0"/>
              <a:t>If spam threshold is higher (70%) </a:t>
            </a:r>
          </a:p>
          <a:p>
            <a:pPr lvl="1"/>
            <a:r>
              <a:rPr lang="en-US" dirty="0"/>
              <a:t>Fewer emails will be classified as spam</a:t>
            </a:r>
            <a:br>
              <a:rPr lang="en-US" dirty="0"/>
            </a:br>
            <a:r>
              <a:rPr lang="en-US" dirty="0"/>
              <a:t>(email2)</a:t>
            </a:r>
          </a:p>
          <a:p>
            <a:pPr lvl="1"/>
            <a:r>
              <a:rPr lang="en-US" dirty="0"/>
              <a:t>Users will see more spam emails be in Inbox</a:t>
            </a:r>
          </a:p>
          <a:p>
            <a:r>
              <a:rPr lang="en-US" dirty="0"/>
              <a:t>We need to find the sweet spot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4B8DE-10B3-3D46-AB9D-35CF487F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447800"/>
            <a:ext cx="3377547" cy="37338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30069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3835400" cy="5643563"/>
          </a:xfrm>
        </p:spPr>
        <p:txBody>
          <a:bodyPr>
            <a:normAutofit/>
          </a:bodyPr>
          <a:lstStyle/>
          <a:p>
            <a:r>
              <a:rPr lang="en-US" dirty="0"/>
              <a:t>In first table our threshold is 0.7</a:t>
            </a:r>
          </a:p>
          <a:p>
            <a:pPr lvl="1"/>
            <a:r>
              <a:rPr lang="en-US" dirty="0"/>
              <a:t>90 emails are correctly predicted as spam</a:t>
            </a:r>
          </a:p>
          <a:p>
            <a:pPr lvl="1"/>
            <a:endParaRPr lang="en-US" dirty="0"/>
          </a:p>
          <a:p>
            <a:r>
              <a:rPr lang="en-US" dirty="0"/>
              <a:t>Next table, our threshold is higher 0.8</a:t>
            </a:r>
          </a:p>
          <a:p>
            <a:pPr lvl="1"/>
            <a:r>
              <a:rPr lang="en-US" dirty="0"/>
              <a:t>Only 70 emails are classified as spam</a:t>
            </a:r>
          </a:p>
          <a:p>
            <a:pPr lvl="1"/>
            <a:r>
              <a:rPr lang="en-US" dirty="0"/>
              <a:t>Lower TPR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227635" y="694935"/>
          <a:ext cx="4987680" cy="275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66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Predicted</a:t>
                      </a:r>
                      <a:r>
                        <a:rPr lang="en-US" sz="1200" baseline="0" dirty="0"/>
                        <a:t> Condition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335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Threshold</a:t>
                      </a:r>
                      <a:r>
                        <a:rPr lang="en-US" sz="1200" baseline="0" dirty="0"/>
                        <a:t> = 0.7 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Predicted 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Predicted 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47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Actual condition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(total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Spam</a:t>
                      </a:r>
                    </a:p>
                    <a:p>
                      <a:r>
                        <a:rPr lang="en-US" sz="1200" b="1" dirty="0"/>
                        <a:t>(n</a:t>
                      </a:r>
                      <a:r>
                        <a:rPr lang="en-US" sz="1200" b="1" baseline="0" dirty="0"/>
                        <a:t> = 120)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positive</a:t>
                      </a:r>
                    </a:p>
                    <a:p>
                      <a:r>
                        <a:rPr lang="en-US" sz="1200" dirty="0"/>
                        <a:t>(n = 90)</a:t>
                      </a:r>
                    </a:p>
                    <a:p>
                      <a:r>
                        <a:rPr lang="en-US" sz="1200" dirty="0"/>
                        <a:t>TPR = TP / positive</a:t>
                      </a:r>
                      <a:endParaRPr lang="en-US" sz="1200" baseline="0" dirty="0"/>
                    </a:p>
                    <a:p>
                      <a:r>
                        <a:rPr lang="en-US" sz="1200" baseline="0" dirty="0"/>
                        <a:t>= 90/120 = </a:t>
                      </a:r>
                      <a:r>
                        <a:rPr lang="en-US" sz="1200" b="1" baseline="0" dirty="0"/>
                        <a:t>75%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 negative</a:t>
                      </a:r>
                    </a:p>
                    <a:p>
                      <a:r>
                        <a:rPr lang="en-US" sz="1200" dirty="0"/>
                        <a:t>(n</a:t>
                      </a:r>
                      <a:r>
                        <a:rPr lang="en-US" sz="1200" baseline="0" dirty="0"/>
                        <a:t> = 30)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5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Not Spam</a:t>
                      </a:r>
                    </a:p>
                    <a:p>
                      <a:r>
                        <a:rPr lang="en-US" sz="12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 Positive</a:t>
                      </a:r>
                    </a:p>
                    <a:p>
                      <a:r>
                        <a:rPr lang="en-US" sz="1200" dirty="0"/>
                        <a:t>(n</a:t>
                      </a:r>
                      <a:r>
                        <a:rPr lang="en-US" sz="1200" baseline="0" dirty="0"/>
                        <a:t> = 10)</a:t>
                      </a:r>
                    </a:p>
                    <a:p>
                      <a:r>
                        <a:rPr lang="en-US" sz="1200" baseline="0" dirty="0"/>
                        <a:t>FPR = FP / negative</a:t>
                      </a:r>
                    </a:p>
                    <a:p>
                      <a:r>
                        <a:rPr lang="en-US" sz="1200" baseline="0" dirty="0"/>
                        <a:t>= 10/80 = </a:t>
                      </a:r>
                      <a:r>
                        <a:rPr lang="en-US" sz="1200" b="1" baseline="0" dirty="0"/>
                        <a:t>12.5%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negative</a:t>
                      </a:r>
                    </a:p>
                    <a:p>
                      <a:r>
                        <a:rPr lang="en-US" sz="1200" dirty="0"/>
                        <a:t>(n = 70)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305300" y="3539154"/>
          <a:ext cx="4832350" cy="3185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21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Predicted</a:t>
                      </a:r>
                      <a:r>
                        <a:rPr lang="en-US" sz="1200" baseline="0" dirty="0"/>
                        <a:t> Condition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69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Threshold</a:t>
                      </a:r>
                      <a:r>
                        <a:rPr lang="en-US" sz="1200" baseline="0" dirty="0"/>
                        <a:t> = 0.8 </a:t>
                      </a:r>
                    </a:p>
                    <a:p>
                      <a:r>
                        <a:rPr lang="en-US" sz="1200" baseline="0" dirty="0"/>
                        <a:t>(higher)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Predicted 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Predicted 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121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Actual condition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(total =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Spam</a:t>
                      </a:r>
                    </a:p>
                    <a:p>
                      <a:r>
                        <a:rPr lang="en-US" sz="1200" b="1" dirty="0"/>
                        <a:t>(n</a:t>
                      </a:r>
                      <a:r>
                        <a:rPr lang="en-US" sz="1200" b="1" baseline="0" dirty="0"/>
                        <a:t> = 120)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positive</a:t>
                      </a:r>
                    </a:p>
                    <a:p>
                      <a:r>
                        <a:rPr lang="en-US" sz="1200" dirty="0"/>
                        <a:t>(n = 70)</a:t>
                      </a:r>
                    </a:p>
                    <a:p>
                      <a:r>
                        <a:rPr lang="en-US" sz="1200" dirty="0"/>
                        <a:t>TPR</a:t>
                      </a:r>
                      <a:r>
                        <a:rPr lang="en-US" sz="1200" baseline="0" dirty="0"/>
                        <a:t> = TP / positive</a:t>
                      </a:r>
                    </a:p>
                    <a:p>
                      <a:r>
                        <a:rPr lang="en-US" sz="1200" baseline="0" dirty="0"/>
                        <a:t>= 70 / 120</a:t>
                      </a:r>
                    </a:p>
                    <a:p>
                      <a:r>
                        <a:rPr lang="en-US" sz="1200" baseline="0" dirty="0"/>
                        <a:t>= 58.33%</a:t>
                      </a:r>
                      <a:endParaRPr 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 negative</a:t>
                      </a:r>
                    </a:p>
                    <a:p>
                      <a:r>
                        <a:rPr lang="en-US" sz="1200" dirty="0"/>
                        <a:t>(n</a:t>
                      </a:r>
                      <a:r>
                        <a:rPr lang="en-US" sz="1200" baseline="0" dirty="0"/>
                        <a:t> = 50)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6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Not Spam</a:t>
                      </a:r>
                    </a:p>
                    <a:p>
                      <a:r>
                        <a:rPr lang="en-US" sz="1200" b="1" dirty="0"/>
                        <a:t>(n =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 Positive</a:t>
                      </a:r>
                    </a:p>
                    <a:p>
                      <a:r>
                        <a:rPr lang="en-US" sz="1200" dirty="0"/>
                        <a:t>(n</a:t>
                      </a:r>
                      <a:r>
                        <a:rPr lang="en-US" sz="1200" baseline="0" dirty="0"/>
                        <a:t> = 8)</a:t>
                      </a:r>
                    </a:p>
                    <a:p>
                      <a:r>
                        <a:rPr lang="en-US" sz="1200" baseline="0" dirty="0"/>
                        <a:t>FPR = FP / negative </a:t>
                      </a:r>
                    </a:p>
                    <a:p>
                      <a:r>
                        <a:rPr lang="en-US" sz="1200" baseline="0" dirty="0"/>
                        <a:t>= 8 / 80</a:t>
                      </a:r>
                    </a:p>
                    <a:p>
                      <a:r>
                        <a:rPr lang="en-US" sz="1200" baseline="0" dirty="0"/>
                        <a:t>= 10%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negative</a:t>
                      </a:r>
                    </a:p>
                    <a:p>
                      <a:r>
                        <a:rPr lang="en-US" sz="1200" dirty="0"/>
                        <a:t>(n = 72)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15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 Curve : Receiver Operating Characteristic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52" y="822325"/>
            <a:ext cx="6475695" cy="5643563"/>
          </a:xfrm>
        </p:spPr>
      </p:pic>
    </p:spTree>
    <p:extLst>
      <p:ext uri="{BB962C8B-B14F-4D97-AF65-F5344CB8AC3E}">
        <p14:creationId xmlns:p14="http://schemas.microsoft.com/office/powerpoint/2010/main" val="594476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377156"/>
            <a:ext cx="6350000" cy="4533900"/>
          </a:xfrm>
        </p:spPr>
      </p:pic>
    </p:spTree>
    <p:extLst>
      <p:ext uri="{BB962C8B-B14F-4D97-AF65-F5344CB8AC3E}">
        <p14:creationId xmlns:p14="http://schemas.microsoft.com/office/powerpoint/2010/main" val="2017033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186151" cy="5643563"/>
          </a:xfrm>
        </p:spPr>
        <p:txBody>
          <a:bodyPr/>
          <a:lstStyle/>
          <a:p>
            <a:r>
              <a:rPr lang="en-US" dirty="0"/>
              <a:t>The red-line plots 'random guess' = B</a:t>
            </a:r>
          </a:p>
          <a:p>
            <a:endParaRPr lang="en-US" dirty="0"/>
          </a:p>
          <a:p>
            <a:r>
              <a:rPr lang="en-US" dirty="0"/>
              <a:t>Approaching 'top left' corner would be a perfect classifier!</a:t>
            </a:r>
            <a:br>
              <a:rPr lang="en-US" dirty="0"/>
            </a:br>
            <a:r>
              <a:rPr lang="en-US" dirty="0"/>
              <a:t>So  D is better A</a:t>
            </a:r>
          </a:p>
          <a:p>
            <a:endParaRPr lang="en-US" dirty="0"/>
          </a:p>
          <a:p>
            <a:r>
              <a:rPr lang="en-US" dirty="0"/>
              <a:t>C performs worse than random </a:t>
            </a:r>
            <a:r>
              <a:rPr lang="en-US" dirty="0">
                <a:sym typeface="Wingdings"/>
              </a:rPr>
              <a:t> bad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1" y="990600"/>
            <a:ext cx="491339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2450-8572-6448-AA0E-D755A343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(base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6523-D8DD-0444-A3BA-A278C4F2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Estimators are classes that have a .fit() method</a:t>
            </a:r>
          </a:p>
          <a:p>
            <a:r>
              <a:rPr lang="en-US" dirty="0"/>
              <a:t>Mostly, these are classes that are used for prediction: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4813" indent="-342900"/>
            <a:r>
              <a:rPr lang="en-US" dirty="0"/>
              <a:t>Estimators usually take parameters</a:t>
            </a:r>
          </a:p>
          <a:p>
            <a:pPr marL="404813" indent="-342900"/>
            <a:endParaRPr lang="en-US" dirty="0"/>
          </a:p>
          <a:p>
            <a:pPr marL="404813" indent="-342900"/>
            <a:endParaRPr lang="en-US" dirty="0"/>
          </a:p>
          <a:p>
            <a:pPr marL="404813" indent="-34290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44676-E673-E440-8520-E51805C7F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2D16-D485-1541-8C74-98397C0E93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BC315EB-6220-A440-8392-DA7E6AEEF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24" y="2590800"/>
            <a:ext cx="7499350" cy="46166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estimator.fit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(data)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DF51CE5-9B2E-4248-86A1-9A83566EB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4267200"/>
            <a:ext cx="7499350" cy="120032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estimator = Estimator(param1=1, param2=2)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estimator.param11</a:t>
            </a:r>
          </a:p>
        </p:txBody>
      </p:sp>
    </p:spTree>
    <p:extLst>
      <p:ext uri="{BB962C8B-B14F-4D97-AF65-F5344CB8AC3E}">
        <p14:creationId xmlns:p14="http://schemas.microsoft.com/office/powerpoint/2010/main" val="366797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301875"/>
          </a:xfrm>
        </p:spPr>
        <p:txBody>
          <a:bodyPr>
            <a:normAutofit fontScale="92500"/>
          </a:bodyPr>
          <a:lstStyle/>
          <a:p>
            <a:r>
              <a:rPr lang="en-US" dirty="0"/>
              <a:t>Shows tradeoff of TPR (sensitivity) vs. FPR (1 </a:t>
            </a:r>
            <a:r>
              <a:rPr lang="mr-IN" dirty="0"/>
              <a:t>–</a:t>
            </a:r>
            <a:r>
              <a:rPr lang="en-US" dirty="0"/>
              <a:t> specificity)</a:t>
            </a:r>
          </a:p>
          <a:p>
            <a:r>
              <a:rPr lang="en-US" dirty="0"/>
              <a:t>The closer to top-left , the more accurate the model</a:t>
            </a:r>
          </a:p>
          <a:p>
            <a:r>
              <a:rPr lang="en-US" dirty="0"/>
              <a:t>Upper left corner (0,1) = perfect classification!</a:t>
            </a:r>
          </a:p>
          <a:p>
            <a:r>
              <a:rPr lang="en-US" dirty="0"/>
              <a:t>The closer to middle line (45 degree) the less accurate the test</a:t>
            </a:r>
          </a:p>
          <a:p>
            <a:pPr lvl="1"/>
            <a:r>
              <a:rPr lang="en-US" dirty="0"/>
              <a:t>Middle line represents : random classification (50%)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0650" y="3322727"/>
            <a:ext cx="4756150" cy="3395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9836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Curve </a:t>
            </a:r>
            <a:r>
              <a:rPr lang="mr-IN" dirty="0"/>
              <a:t>–</a:t>
            </a:r>
            <a:r>
              <a:rPr lang="en-US" dirty="0"/>
              <a:t> AUC (ROC Space)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6"/>
            <a:ext cx="4832350" cy="30102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Measures the percentage of area 'under the curve'</a:t>
            </a:r>
          </a:p>
          <a:p>
            <a:r>
              <a:rPr lang="en-US" dirty="0"/>
              <a:t>AUC is between 0 and 1</a:t>
            </a:r>
          </a:p>
          <a:p>
            <a:r>
              <a:rPr lang="en-US" dirty="0"/>
              <a:t>Higher AUC </a:t>
            </a:r>
            <a:r>
              <a:rPr lang="en-US" dirty="0">
                <a:sym typeface="Wingdings"/>
              </a:rPr>
              <a:t> more accurate the model</a:t>
            </a:r>
          </a:p>
          <a:p>
            <a:r>
              <a:rPr lang="en-US" dirty="0">
                <a:sym typeface="Wingdings"/>
              </a:rPr>
              <a:t>See 3 scenarios below</a:t>
            </a:r>
          </a:p>
          <a:p>
            <a:pPr lvl="1"/>
            <a:r>
              <a:rPr lang="en-US" dirty="0">
                <a:sym typeface="Wingdings"/>
              </a:rPr>
              <a:t>Left most is bad (50%)</a:t>
            </a:r>
          </a:p>
          <a:p>
            <a:pPr lvl="1"/>
            <a:r>
              <a:rPr lang="en-US" dirty="0">
                <a:sym typeface="Wingdings"/>
              </a:rPr>
              <a:t>Middle : OK (70%)</a:t>
            </a:r>
          </a:p>
          <a:p>
            <a:pPr lvl="1"/>
            <a:r>
              <a:rPr lang="en-US" dirty="0">
                <a:sym typeface="Wingdings"/>
              </a:rPr>
              <a:t>Right most : very good (90%)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30971"/>
          <a:stretch/>
        </p:blipFill>
        <p:spPr>
          <a:xfrm>
            <a:off x="234950" y="3942716"/>
            <a:ext cx="9019461" cy="24733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67" y="851634"/>
            <a:ext cx="3486275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30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r="14433" b="3540"/>
          <a:stretch/>
        </p:blipFill>
        <p:spPr>
          <a:xfrm>
            <a:off x="586868" y="2514600"/>
            <a:ext cx="5737732" cy="3940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AUC to Measure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4756150" cy="2301875"/>
          </a:xfrm>
        </p:spPr>
        <p:txBody>
          <a:bodyPr/>
          <a:lstStyle/>
          <a:p>
            <a:r>
              <a:rPr lang="en-US" dirty="0"/>
              <a:t>Accuracy can be specified using a grading system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23035" y="822325"/>
          <a:ext cx="304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- Excellent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 -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  <a:r>
                        <a:rPr lang="en-US" baseline="0" dirty="0"/>
                        <a:t> - 0.80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- fair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0.60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- 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 -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916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/ AUC For Multiclass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158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Say our algorithm recognizes hand-written digits (postal code) into numbers.</a:t>
            </a:r>
          </a:p>
          <a:p>
            <a:r>
              <a:rPr lang="en-US" dirty="0"/>
              <a:t>Its ROC can be drawn as follows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" r="21667"/>
          <a:stretch/>
        </p:blipFill>
        <p:spPr>
          <a:xfrm>
            <a:off x="1939591" y="2112962"/>
            <a:ext cx="5803050" cy="46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89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Classification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219200"/>
            <a:ext cx="8432800" cy="47402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sz="3200" dirty="0">
                <a:ea typeface="ＭＳ Ｐゴシック"/>
                <a:cs typeface="ＭＳ Ｐゴシック"/>
              </a:rPr>
              <a:t>: </a:t>
            </a:r>
            <a:r>
              <a:rPr lang="en-US" sz="3200" dirty="0"/>
              <a:t>In this lab, we will use the “nycflights13” dataset for predicting delayed flights</a:t>
            </a:r>
          </a:p>
          <a:p>
            <a:pPr lvl="1"/>
            <a:r>
              <a:rPr lang="en-US" sz="2800" dirty="0"/>
              <a:t>We will use logistic regression as a </a:t>
            </a:r>
          </a:p>
          <a:p>
            <a:pPr lvl="2"/>
            <a:endParaRPr lang="en-US" sz="2800" dirty="0">
              <a:latin typeface="Times New Roman" pitchFamily="18" charset="0"/>
              <a:ea typeface="ＭＳ Ｐゴシック"/>
            </a:endParaRPr>
          </a:p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Builds on previous labs</a:t>
            </a:r>
            <a:r>
              <a:rPr lang="en-US" sz="3200" dirty="0">
                <a:ea typeface="ＭＳ Ｐゴシック"/>
                <a:cs typeface="ＭＳ Ｐゴシック"/>
              </a:rPr>
              <a:t>:  None</a:t>
            </a:r>
          </a:p>
          <a:p>
            <a:pPr lvl="4"/>
            <a:endParaRPr lang="en-US" sz="1000" dirty="0">
              <a:latin typeface="Times New Roman" pitchFamily="18" charset="0"/>
              <a:ea typeface="ＭＳ Ｐゴシック"/>
            </a:endParaRPr>
          </a:p>
          <a:p>
            <a:r>
              <a:rPr lang="en-US" sz="3200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sz="3200" dirty="0">
                <a:ea typeface="ＭＳ Ｐゴシック"/>
                <a:cs typeface="ＭＳ Ｐゴシック"/>
              </a:rPr>
              <a:t>: 25-35 min.</a:t>
            </a: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5877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/>
          <a:lstStyle/>
          <a:p>
            <a:r>
              <a:rPr lang="en-US" sz="4000" dirty="0">
                <a:ea typeface="ＭＳ Ｐゴシック"/>
                <a:cs typeface="ＭＳ Ｐゴシック"/>
              </a:rPr>
              <a:t>Recommendations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4262" y="3885126"/>
            <a:ext cx="6472238" cy="2592054"/>
          </a:xfrm>
        </p:spPr>
        <p:txBody>
          <a:bodyPr/>
          <a:lstStyle/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Introduction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Supervised Machine Learning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Clustering</a:t>
            </a:r>
          </a:p>
          <a:p>
            <a:pPr marL="404813" lvl="1" indent="0" algn="r">
              <a:buNone/>
            </a:pPr>
            <a:r>
              <a:rPr lang="en-US" sz="2800" dirty="0">
                <a:ea typeface="ＭＳ Ｐゴシック"/>
              </a:rPr>
              <a:t>Classification/Regression</a:t>
            </a:r>
          </a:p>
          <a:p>
            <a:pPr marL="404813" lvl="1" indent="0" algn="r">
              <a:buNone/>
            </a:pPr>
            <a:r>
              <a:rPr lang="en-US" sz="2800" b="1" dirty="0">
                <a:solidFill>
                  <a:schemeClr val="accent2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506153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822325"/>
            <a:ext cx="8432800" cy="564356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Collaborative Filtering (CF) is commonly used in “Recommended For You” or “More Like This” functionality</a:t>
            </a:r>
          </a:p>
          <a:p>
            <a:pPr lvl="2"/>
            <a:endParaRPr lang="en-US" sz="2800" dirty="0"/>
          </a:p>
          <a:p>
            <a:r>
              <a:rPr lang="en-US" sz="3200" dirty="0"/>
              <a:t>Recommendations can be explicit (based on user ratings), or implicit (based on user interest)</a:t>
            </a:r>
          </a:p>
          <a:p>
            <a:pPr lvl="2"/>
            <a:endParaRPr lang="en-US" sz="2800" dirty="0"/>
          </a:p>
          <a:p>
            <a:r>
              <a:rPr lang="en-US" sz="3200" dirty="0"/>
              <a:t>CF is expressed as Users -&gt; Items</a:t>
            </a:r>
          </a:p>
          <a:p>
            <a:pPr lvl="1"/>
            <a:r>
              <a:rPr lang="en-US" sz="2800" dirty="0"/>
              <a:t>However, any correlation could be modeled as users to items</a:t>
            </a:r>
          </a:p>
          <a:p>
            <a:pPr lvl="2"/>
            <a:endParaRPr lang="en-US" sz="2800" dirty="0"/>
          </a:p>
          <a:p>
            <a:r>
              <a:rPr lang="en-US" sz="3200" dirty="0"/>
              <a:t>Users and Items could be the same (example: dating site)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999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Matrix: Users/Movies</a:t>
            </a:r>
            <a:endParaRPr lang="en-US" dirty="0">
              <a:ea typeface="ＭＳ Ｐゴシック"/>
              <a:cs typeface="ＭＳ Ｐゴシック"/>
            </a:endParaRPr>
          </a:p>
        </p:txBody>
      </p:sp>
      <p:pic>
        <p:nvPicPr>
          <p:cNvPr id="7" name="Content Placeholder 3" descr="Screen Shot 2014-06-17 at 11.20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2779" r="4692" b="-2200"/>
          <a:stretch/>
        </p:blipFill>
        <p:spPr bwMode="auto">
          <a:xfrm>
            <a:off x="342900" y="1524000"/>
            <a:ext cx="8784921" cy="41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7992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Ratings Matrix - Normalized</a:t>
            </a:r>
            <a:endParaRPr lang="en-US" dirty="0">
              <a:ea typeface="ＭＳ Ｐゴシック"/>
              <a:cs typeface="ＭＳ Ｐゴシック"/>
            </a:endParaRPr>
          </a:p>
        </p:txBody>
      </p:sp>
      <p:pic>
        <p:nvPicPr>
          <p:cNvPr id="7" name="Content Placeholder 3" descr="Screen Shot 2014-06-17 at 11.29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43" r="-14843"/>
          <a:stretch>
            <a:fillRect/>
          </a:stretch>
        </p:blipFill>
        <p:spPr bwMode="auto">
          <a:xfrm>
            <a:off x="419100" y="1143000"/>
            <a:ext cx="833480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9204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D050-82A5-C443-A15A-6BF37BF7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3F9B-FF78-1146-89F4-21E59255E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specialized library called </a:t>
            </a:r>
            <a:r>
              <a:rPr lang="en-US" b="1" dirty="0" err="1">
                <a:solidFill>
                  <a:schemeClr val="accent2"/>
                </a:solidFill>
              </a:rPr>
              <a:t>scikit</a:t>
            </a:r>
            <a:r>
              <a:rPr lang="en-US" b="1" dirty="0">
                <a:solidFill>
                  <a:schemeClr val="accent2"/>
                </a:solidFill>
              </a:rPr>
              <a:t>-surprise</a:t>
            </a:r>
            <a:r>
              <a:rPr lang="en-US" dirty="0"/>
              <a:t> for Recommendations</a:t>
            </a:r>
          </a:p>
          <a:p>
            <a:r>
              <a:rPr lang="en-US" dirty="0"/>
              <a:t>Has several ways of performing recommendations</a:t>
            </a:r>
          </a:p>
          <a:p>
            <a:pPr lvl="1"/>
            <a:r>
              <a:rPr lang="en-US" dirty="0"/>
              <a:t>SVD (Singular Value Decomposition)</a:t>
            </a:r>
          </a:p>
          <a:p>
            <a:pPr lvl="1"/>
            <a:r>
              <a:rPr lang="en-US" dirty="0"/>
              <a:t>ALS (approximation of SVD)</a:t>
            </a:r>
          </a:p>
          <a:p>
            <a:pPr lvl="1"/>
            <a:r>
              <a:rPr lang="en-US" dirty="0"/>
              <a:t>K-Nearest Neighbors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37A1F-C7E2-A249-AA17-989B92F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22731-5D76-9B41-9609-C7AEAF3A48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9B5B-0797-4648-B479-E88E1737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F331-A686-444E-86CE-F7812F8A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can take one or two arguments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Typically just the data</a:t>
            </a:r>
          </a:p>
          <a:p>
            <a:r>
              <a:rPr lang="en-US" dirty="0"/>
              <a:t>Supervised learning: 2 </a:t>
            </a:r>
            <a:r>
              <a:rPr lang="en-US" dirty="0" err="1"/>
              <a:t>params</a:t>
            </a:r>
            <a:endParaRPr lang="en-US" dirty="0"/>
          </a:p>
          <a:p>
            <a:pPr lvl="1"/>
            <a:r>
              <a:rPr lang="en-US" dirty="0"/>
              <a:t>Data (as </a:t>
            </a:r>
            <a:r>
              <a:rPr lang="en-US" dirty="0" err="1"/>
              <a:t>ndarray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Labels (the correct answer)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16C0-F53C-6F44-B1BD-FFD8C3888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E4851-68C6-AC46-AAF4-3C21A85AD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07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for </a:t>
            </a:r>
            <a:r>
              <a:rPr lang="en-US" dirty="0" err="1"/>
              <a:t>Scikit</a:t>
            </a:r>
            <a:r>
              <a:rPr lang="en-US" dirty="0"/>
              <a:t>-surprise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050130"/>
            <a:ext cx="8432800" cy="564356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err="1"/>
              <a:t>Scikit</a:t>
            </a:r>
            <a:r>
              <a:rPr lang="en-US" sz="3200" dirty="0"/>
              <a:t>-surprise only looks at integer </a:t>
            </a:r>
            <a:r>
              <a:rPr lang="en-US" sz="3200" dirty="0" err="1"/>
              <a:t>userid</a:t>
            </a:r>
            <a:r>
              <a:rPr lang="en-US" sz="3200" dirty="0"/>
              <a:t> and </a:t>
            </a:r>
            <a:r>
              <a:rPr lang="en-US" sz="3200" dirty="0" err="1"/>
              <a:t>itemid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Assign your data with unique integer </a:t>
            </a:r>
            <a:r>
              <a:rPr lang="en-US" sz="2800" dirty="0" err="1"/>
              <a:t>userid</a:t>
            </a:r>
            <a:r>
              <a:rPr lang="en-US" sz="2800" dirty="0"/>
              <a:t> and </a:t>
            </a:r>
            <a:r>
              <a:rPr lang="en-US" sz="2800" dirty="0" err="1"/>
              <a:t>itemid</a:t>
            </a:r>
            <a:r>
              <a:rPr lang="en-US" sz="2800" dirty="0"/>
              <a:t>.</a:t>
            </a:r>
          </a:p>
          <a:p>
            <a:pPr lvl="3"/>
            <a:endParaRPr lang="en-US" sz="2400" dirty="0"/>
          </a:p>
          <a:p>
            <a:r>
              <a:rPr lang="en-US" sz="3200" dirty="0"/>
              <a:t>Preferences are expressed as a double (higher is better)</a:t>
            </a:r>
          </a:p>
          <a:p>
            <a:pPr lvl="1"/>
            <a:r>
              <a:rPr lang="en-US" sz="2800" dirty="0"/>
              <a:t>What if your preferences are binary (yes/no)?</a:t>
            </a:r>
          </a:p>
          <a:p>
            <a:pPr lvl="2"/>
            <a:r>
              <a:rPr lang="en-US" sz="2800" dirty="0"/>
              <a:t>Assign a number, say, 5.0 for yes, and 1.0 for no.</a:t>
            </a:r>
          </a:p>
          <a:p>
            <a:pPr lvl="1"/>
            <a:r>
              <a:rPr lang="en-US" sz="2800" dirty="0"/>
              <a:t>What if preferences are just “implied”?</a:t>
            </a:r>
          </a:p>
          <a:p>
            <a:pPr lvl="2"/>
            <a:r>
              <a:rPr lang="en-US" sz="2800" dirty="0"/>
              <a:t>User viewed item as 5.0, no data for unviewed item.</a:t>
            </a:r>
          </a:p>
          <a:p>
            <a:pPr lvl="3"/>
            <a:endParaRPr lang="en-US" sz="2400" dirty="0"/>
          </a:p>
          <a:p>
            <a:r>
              <a:rPr lang="en-US" sz="3200" dirty="0" err="1"/>
              <a:t>Scikit</a:t>
            </a:r>
            <a:r>
              <a:rPr lang="en-US" sz="3200" dirty="0"/>
              <a:t>-learn Rating: Integer, Integer, Double</a:t>
            </a:r>
          </a:p>
          <a:p>
            <a:pPr marL="404813" lvl="1" indent="0">
              <a:buNone/>
            </a:pPr>
            <a:endParaRPr lang="en-US" dirty="0"/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6764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CF Recommendations (ROC)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23" b="23"/>
          <a:stretch>
            <a:fillRect/>
          </a:stretch>
        </p:blipFill>
        <p:spPr>
          <a:xfrm>
            <a:off x="469900" y="690563"/>
            <a:ext cx="8902700" cy="5643563"/>
          </a:xfrm>
        </p:spPr>
      </p:pic>
      <p:sp>
        <p:nvSpPr>
          <p:cNvPr id="7" name="TextBox 6"/>
          <p:cNvSpPr txBox="1"/>
          <p:nvPr/>
        </p:nvSpPr>
        <p:spPr>
          <a:xfrm>
            <a:off x="266700" y="1211849"/>
            <a:ext cx="1863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True Positive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2100" y="586740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False Positive 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8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 : Recommendations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We will use </a:t>
            </a:r>
            <a:r>
              <a:rPr lang="en-US" dirty="0" err="1">
                <a:ea typeface="ＭＳ Ｐゴシック"/>
                <a:cs typeface="ＭＳ Ｐゴシック"/>
              </a:rPr>
              <a:t>Movielens</a:t>
            </a:r>
            <a:r>
              <a:rPr lang="en-US" dirty="0">
                <a:ea typeface="ＭＳ Ｐゴシック"/>
                <a:cs typeface="ＭＳ Ｐゴシック"/>
              </a:rPr>
              <a:t> example</a:t>
            </a:r>
          </a:p>
          <a:p>
            <a:pPr lvl="1"/>
            <a:r>
              <a:rPr lang="en-US" dirty="0">
                <a:ea typeface="ＭＳ Ｐゴシック"/>
              </a:rPr>
              <a:t>There are a number of TODOs to finish in the code</a:t>
            </a:r>
            <a:endParaRPr lang="en-US" dirty="0">
              <a:ea typeface="ＭＳ Ｐゴシック"/>
              <a:cs typeface="ＭＳ Ｐゴシック"/>
            </a:endParaRPr>
          </a:p>
          <a:p>
            <a:pPr lvl="4"/>
            <a:endParaRPr lang="en-US" dirty="0">
              <a:latin typeface="Times New Roman" pitchFamily="18" charset="0"/>
              <a:ea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Builds on previous labs</a:t>
            </a:r>
            <a:r>
              <a:rPr lang="en-US" dirty="0">
                <a:ea typeface="ＭＳ Ｐゴシック"/>
                <a:cs typeface="ＭＳ Ｐゴシック"/>
              </a:rPr>
              <a:t>:  None</a:t>
            </a:r>
          </a:p>
          <a:p>
            <a:pPr lvl="4"/>
            <a:endParaRPr lang="en-US" dirty="0">
              <a:latin typeface="Times New Roman" pitchFamily="18" charset="0"/>
              <a:ea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775200" y="2955184"/>
            <a:ext cx="4581221" cy="235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90513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"/>
              <a:defRPr sz="24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lvl="4"/>
            <a:endParaRPr lang="en-US" kern="0" dirty="0">
              <a:ea typeface="ＭＳ Ｐゴシック"/>
            </a:endParaRPr>
          </a:p>
          <a:p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20-30 min.</a:t>
            </a:r>
            <a:br>
              <a:rPr lang="en-US" dirty="0">
                <a:ea typeface="ＭＳ Ｐゴシック"/>
                <a:cs typeface="ＭＳ Ｐゴシック"/>
              </a:rPr>
            </a:br>
            <a:endParaRPr lang="en-US" dirty="0">
              <a:ea typeface="ＭＳ Ｐゴシック"/>
              <a:cs typeface="ＭＳ Ｐゴシック"/>
            </a:endParaRPr>
          </a:p>
          <a:p>
            <a:r>
              <a:rPr lang="en-US" kern="0" dirty="0">
                <a:ea typeface="ＭＳ Ｐゴシック"/>
                <a:cs typeface="ＭＳ Ｐゴシック"/>
              </a:rPr>
              <a:t>Follow: </a:t>
            </a:r>
            <a:br>
              <a:rPr lang="en-US" kern="0" dirty="0">
                <a:ea typeface="ＭＳ Ｐゴシック"/>
                <a:cs typeface="ＭＳ Ｐゴシック"/>
              </a:rPr>
            </a:br>
            <a:r>
              <a:rPr lang="en-US" b="1" kern="0" dirty="0">
                <a:ea typeface="ＭＳ Ｐゴシック"/>
                <a:cs typeface="ＭＳ Ｐゴシック"/>
              </a:rPr>
              <a:t>6-Scikit-learn/recs/README.md</a:t>
            </a:r>
          </a:p>
          <a:p>
            <a:endParaRPr lang="en-US" kern="0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04842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8A14-6873-2A43-95EA-EF6CF476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(base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114D-9712-6A4F-8129-DB9EFF90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are also Estimators</a:t>
            </a:r>
          </a:p>
          <a:p>
            <a:pPr lvl="1"/>
            <a:r>
              <a:rPr lang="en-US" dirty="0"/>
              <a:t>They have a .fit() function</a:t>
            </a:r>
          </a:p>
          <a:p>
            <a:pPr lvl="1"/>
            <a:r>
              <a:rPr lang="en-US" dirty="0"/>
              <a:t>It may not necessarily be used.</a:t>
            </a:r>
          </a:p>
          <a:p>
            <a:r>
              <a:rPr lang="en-US" dirty="0"/>
              <a:t>They also can transform data</a:t>
            </a:r>
          </a:p>
          <a:p>
            <a:pPr lvl="1"/>
            <a:r>
              <a:rPr lang="en-US" dirty="0"/>
              <a:t>They also have a .transform() function</a:t>
            </a:r>
          </a:p>
          <a:p>
            <a:r>
              <a:rPr lang="en-US" dirty="0"/>
              <a:t>A trivial example (taking the log of the input)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Typically transformers are used to process our data</a:t>
            </a:r>
          </a:p>
          <a:p>
            <a:pPr lvl="1"/>
            <a:r>
              <a:rPr lang="en-US" dirty="0"/>
              <a:t>For example, to scale or normalize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40743-6593-C940-B38C-74B9FE367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C286F-C657-3440-B6D7-761395F52C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626EB76-2AD5-544C-BADE-CBDFEA5A6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08" y="3352800"/>
            <a:ext cx="8269513" cy="156966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transformer =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FunctionTransformer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(np.log1p)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&gt;&gt;&gt; 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transformer.transform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sz="2400" dirty="0" err="1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np.array</a:t>
            </a:r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[1,2])</a:t>
            </a:r>
          </a:p>
          <a:p>
            <a:pPr defTabSz="288925"/>
            <a:r>
              <a:rPr lang="en-US" sz="2400" dirty="0">
                <a:solidFill>
                  <a:schemeClr val="bg2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[0.69314718, 1.09861229]</a:t>
            </a:r>
          </a:p>
        </p:txBody>
      </p:sp>
    </p:spTree>
    <p:extLst>
      <p:ext uri="{BB962C8B-B14F-4D97-AF65-F5344CB8AC3E}">
        <p14:creationId xmlns:p14="http://schemas.microsoft.com/office/powerpoint/2010/main" val="21765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C19E-89FE-8844-BC5D-58E0D7B8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3F2F-5D75-CA4C-B6E6-ECB88657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have many estimators and transformers together</a:t>
            </a:r>
          </a:p>
          <a:p>
            <a:r>
              <a:rPr lang="en-US" dirty="0"/>
              <a:t>We can create a pipeline class to hold a pipeline of estimators and transformers.</a:t>
            </a:r>
          </a:p>
          <a:p>
            <a:r>
              <a:rPr lang="en-US" dirty="0"/>
              <a:t>Pipeline class</a:t>
            </a:r>
          </a:p>
          <a:p>
            <a:r>
              <a:rPr lang="en-US" dirty="0"/>
              <a:t>We can combine transformers together</a:t>
            </a:r>
          </a:p>
          <a:p>
            <a:r>
              <a:rPr lang="en-US" dirty="0"/>
              <a:t>Or provide transformers + final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112BB-BE82-B444-9B6F-8AE519D8C4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02D31-B2AD-2F4F-9C5E-4D66BB92A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ElephantScale 2016-17.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93148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383805</TotalTime>
  <Words>4509</Words>
  <Application>Microsoft Macintosh PowerPoint</Application>
  <PresentationFormat>Custom</PresentationFormat>
  <Paragraphs>922</Paragraphs>
  <Slides>72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 Bold</vt:lpstr>
      <vt:lpstr>ＭＳ Ｐゴシック</vt:lpstr>
      <vt:lpstr>Arial</vt:lpstr>
      <vt:lpstr>Courier New</vt:lpstr>
      <vt:lpstr>Garamond</vt:lpstr>
      <vt:lpstr>Lucida Sans Typewriter</vt:lpstr>
      <vt:lpstr>Monotype Sorts</vt:lpstr>
      <vt:lpstr>Times New Roman</vt:lpstr>
      <vt:lpstr>Verdana</vt:lpstr>
      <vt:lpstr>Wingdings</vt:lpstr>
      <vt:lpstr>LPc_New</vt:lpstr>
      <vt:lpstr>Scikit-learn Introduction</vt:lpstr>
      <vt:lpstr>Lesson Objectives</vt:lpstr>
      <vt:lpstr>Introduction</vt:lpstr>
      <vt:lpstr>Machine Learning in Python</vt:lpstr>
      <vt:lpstr>Scikit-learn Algorithm overview</vt:lpstr>
      <vt:lpstr>Estimators (base class)</vt:lpstr>
      <vt:lpstr>Calling fit()</vt:lpstr>
      <vt:lpstr>Transformer (base class)</vt:lpstr>
      <vt:lpstr>Pipelines</vt:lpstr>
      <vt:lpstr>Prediction</vt:lpstr>
      <vt:lpstr>Feature Vectors</vt:lpstr>
      <vt:lpstr>Categorical Variables</vt:lpstr>
      <vt:lpstr>Strategy 1: Factorization</vt:lpstr>
      <vt:lpstr>Strategy 2: Dummy Variables</vt:lpstr>
      <vt:lpstr>Strategy 3: Quantization</vt:lpstr>
      <vt:lpstr>Scaling and Normalization</vt:lpstr>
      <vt:lpstr>Data Whitening (PCA)</vt:lpstr>
      <vt:lpstr>Data Whitening</vt:lpstr>
      <vt:lpstr>Principal Component Analysis (PCA)</vt:lpstr>
      <vt:lpstr>Using PCA for Visualization</vt:lpstr>
      <vt:lpstr>PCA Theory: Eigen Vectors / Values</vt:lpstr>
      <vt:lpstr>PCA Math: Eigen Vectors</vt:lpstr>
      <vt:lpstr>PCA Math: Eigen Vectors</vt:lpstr>
      <vt:lpstr>PCA Math: Eigen Vectors</vt:lpstr>
      <vt:lpstr>PCA on Oxford Internet Study</vt:lpstr>
      <vt:lpstr>Principal Components</vt:lpstr>
      <vt:lpstr>Evaluating PCA – Scree Plot</vt:lpstr>
      <vt:lpstr>Clustering</vt:lpstr>
      <vt:lpstr>Clustering Vectors</vt:lpstr>
      <vt:lpstr>K-Means Clustering</vt:lpstr>
      <vt:lpstr>K-Means Clustering</vt:lpstr>
      <vt:lpstr>K-Means Clustering Summary</vt:lpstr>
      <vt:lpstr>K-Means in Scikit-learn</vt:lpstr>
      <vt:lpstr>K-Means in Scikit-learn</vt:lpstr>
      <vt:lpstr>Evaluating Cluster Performance</vt:lpstr>
      <vt:lpstr>The Elbow Method</vt:lpstr>
      <vt:lpstr>Using KMeansModel</vt:lpstr>
      <vt:lpstr>Handling New Data</vt:lpstr>
      <vt:lpstr>Lab : KMeans Clustering on Flights</vt:lpstr>
      <vt:lpstr>Classification /Regression</vt:lpstr>
      <vt:lpstr>Classification and Regression</vt:lpstr>
      <vt:lpstr>Review of Classification Algorithms</vt:lpstr>
      <vt:lpstr>Support Vector Machines (SVMs)</vt:lpstr>
      <vt:lpstr>Decision Tree</vt:lpstr>
      <vt:lpstr>Classification Support in Scikit-learn</vt:lpstr>
      <vt:lpstr>Evaluating Classification Models</vt:lpstr>
      <vt:lpstr>Confusion Matrix / Error Matrix</vt:lpstr>
      <vt:lpstr>Confusion Matrix: More Than 2 Outcomes</vt:lpstr>
      <vt:lpstr>Confusion Matrix</vt:lpstr>
      <vt:lpstr>Confusion Matrix : Calculations</vt:lpstr>
      <vt:lpstr>Confusion Matrix : Calculations</vt:lpstr>
      <vt:lpstr>Confusion Matrix : Calculations</vt:lpstr>
      <vt:lpstr>Confusion Matrix : Calculations</vt:lpstr>
      <vt:lpstr>How is ROC Curve Generated</vt:lpstr>
      <vt:lpstr>Threshold</vt:lpstr>
      <vt:lpstr>Threshold</vt:lpstr>
      <vt:lpstr>ROC Curve : Receiver Operating Characteristic</vt:lpstr>
      <vt:lpstr>ROC Curve Example</vt:lpstr>
      <vt:lpstr>Interpreting ROC Curve</vt:lpstr>
      <vt:lpstr>Interpreting ROC Curve</vt:lpstr>
      <vt:lpstr>Area Under Curve – AUC (ROC Space)</vt:lpstr>
      <vt:lpstr>Using AUC to Measure Accuracy</vt:lpstr>
      <vt:lpstr>ROC / AUC For Multiclass Classifiers</vt:lpstr>
      <vt:lpstr>Lab: Classification</vt:lpstr>
      <vt:lpstr>Recommendations</vt:lpstr>
      <vt:lpstr>Collaborative Filtering</vt:lpstr>
      <vt:lpstr>Ratings Matrix: Users/Movies</vt:lpstr>
      <vt:lpstr>Item Ratings Matrix - Normalized</vt:lpstr>
      <vt:lpstr>Recommendations in Python</vt:lpstr>
      <vt:lpstr>Preparing Data for Scikit-surprise</vt:lpstr>
      <vt:lpstr>Evaluating CF Recommendations (ROC)</vt:lpstr>
      <vt:lpstr>Lab : Recommendations</vt:lpstr>
    </vt:vector>
  </TitlesOfParts>
  <Company>Elephant Scale LLC &amp; LearningPatterns Inc.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mark</dc:creator>
  <cp:lastModifiedBy>Mark Kerzner</cp:lastModifiedBy>
  <cp:revision>4209</cp:revision>
  <cp:lastPrinted>2018-04-19T20:38:21Z</cp:lastPrinted>
  <dcterms:created xsi:type="dcterms:W3CDTF">2010-07-13T15:22:01Z</dcterms:created>
  <dcterms:modified xsi:type="dcterms:W3CDTF">2018-06-20T03:44:35Z</dcterms:modified>
</cp:coreProperties>
</file>